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王漢宗顏楷體" panose="02020500000000000000" charset="-120"/>
      <p:regular r:id="rId15"/>
    </p:embeddedFont>
    <p:embeddedFont>
      <p:font typeface="杨任东竹石体" panose="02020500000000000000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0.svg"/><Relationship Id="rId12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8.svg"/><Relationship Id="rId4" Type="http://schemas.openxmlformats.org/officeDocument/2006/relationships/image" Target="../media/image47.jpe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8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svg"/><Relationship Id="rId11" Type="http://schemas.openxmlformats.org/officeDocument/2006/relationships/image" Target="../media/image23.png"/><Relationship Id="rId5" Type="http://schemas.openxmlformats.org/officeDocument/2006/relationships/image" Target="../media/image7.png"/><Relationship Id="rId10" Type="http://schemas.openxmlformats.org/officeDocument/2006/relationships/image" Target="../media/image28.jpeg"/><Relationship Id="rId4" Type="http://schemas.openxmlformats.org/officeDocument/2006/relationships/image" Target="../media/image14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</a:blip>
            <a:stretch>
              <a:fillRect t="-793" b="-79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5545631" y="0"/>
            <a:ext cx="13845870" cy="10384403"/>
            <a:chOff x="0" y="0"/>
            <a:chExt cx="8128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362817">
            <a:off x="1028700" y="5909569"/>
            <a:ext cx="5048554" cy="3762050"/>
          </a:xfrm>
          <a:custGeom>
            <a:avLst/>
            <a:gdLst/>
            <a:ahLst/>
            <a:cxnLst/>
            <a:rect l="l" t="t" r="r" b="b"/>
            <a:pathLst>
              <a:path w="5048554" h="3762050">
                <a:moveTo>
                  <a:pt x="0" y="0"/>
                </a:moveTo>
                <a:lnTo>
                  <a:pt x="5048554" y="0"/>
                </a:lnTo>
                <a:lnTo>
                  <a:pt x="5048554" y="3762050"/>
                </a:lnTo>
                <a:lnTo>
                  <a:pt x="0" y="3762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558501" y="-2707013"/>
            <a:ext cx="6131298" cy="4983073"/>
          </a:xfrm>
          <a:custGeom>
            <a:avLst/>
            <a:gdLst/>
            <a:ahLst/>
            <a:cxnLst/>
            <a:rect l="l" t="t" r="r" b="b"/>
            <a:pathLst>
              <a:path w="6131298" h="4983073">
                <a:moveTo>
                  <a:pt x="0" y="0"/>
                </a:moveTo>
                <a:lnTo>
                  <a:pt x="6131297" y="0"/>
                </a:lnTo>
                <a:lnTo>
                  <a:pt x="6131297" y="4983073"/>
                </a:lnTo>
                <a:lnTo>
                  <a:pt x="0" y="49830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 rot="86673">
            <a:off x="525719" y="3002937"/>
            <a:ext cx="999374" cy="1046480"/>
            <a:chOff x="0" y="0"/>
            <a:chExt cx="1332499" cy="139530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9835" cy="320351"/>
              <a:chOff x="0" y="0"/>
              <a:chExt cx="180820" cy="41424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80820" cy="414244"/>
              </a:xfrm>
              <a:custGeom>
                <a:avLst/>
                <a:gdLst/>
                <a:ahLst/>
                <a:cxnLst/>
                <a:rect l="l" t="t" r="r" b="b"/>
                <a:pathLst>
                  <a:path w="180820" h="414244">
                    <a:moveTo>
                      <a:pt x="90410" y="0"/>
                    </a:moveTo>
                    <a:lnTo>
                      <a:pt x="90410" y="0"/>
                    </a:lnTo>
                    <a:cubicBezTo>
                      <a:pt x="140342" y="0"/>
                      <a:pt x="180820" y="40478"/>
                      <a:pt x="180820" y="90410"/>
                    </a:cubicBezTo>
                    <a:lnTo>
                      <a:pt x="180820" y="323834"/>
                    </a:lnTo>
                    <a:cubicBezTo>
                      <a:pt x="180820" y="373766"/>
                      <a:pt x="140342" y="414244"/>
                      <a:pt x="90410" y="414244"/>
                    </a:cubicBezTo>
                    <a:lnTo>
                      <a:pt x="90410" y="414244"/>
                    </a:lnTo>
                    <a:cubicBezTo>
                      <a:pt x="40478" y="414244"/>
                      <a:pt x="0" y="373766"/>
                      <a:pt x="0" y="323834"/>
                    </a:cubicBezTo>
                    <a:lnTo>
                      <a:pt x="0" y="90410"/>
                    </a:lnTo>
                    <a:cubicBezTo>
                      <a:pt x="0" y="40478"/>
                      <a:pt x="40478" y="0"/>
                      <a:pt x="9041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80820" cy="461869"/>
              </a:xfrm>
              <a:prstGeom prst="rect">
                <a:avLst/>
              </a:prstGeom>
            </p:spPr>
            <p:txBody>
              <a:bodyPr lIns="42941" tIns="42941" rIns="42941" bIns="4294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sp>
          <p:nvSpPr>
            <p:cNvPr id="12" name="AutoShape 12"/>
            <p:cNvSpPr/>
            <p:nvPr/>
          </p:nvSpPr>
          <p:spPr>
            <a:xfrm flipH="1">
              <a:off x="69918" y="0"/>
              <a:ext cx="0" cy="320351"/>
            </a:xfrm>
            <a:prstGeom prst="line">
              <a:avLst/>
            </a:prstGeom>
            <a:ln w="7911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110796" y="16667"/>
              <a:ext cx="0" cy="286370"/>
            </a:xfrm>
            <a:prstGeom prst="line">
              <a:avLst/>
            </a:prstGeom>
            <a:ln w="7911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AutoShape 14"/>
            <p:cNvSpPr/>
            <p:nvPr/>
          </p:nvSpPr>
          <p:spPr>
            <a:xfrm>
              <a:off x="25588" y="16667"/>
              <a:ext cx="0" cy="286370"/>
            </a:xfrm>
            <a:prstGeom prst="line">
              <a:avLst/>
            </a:prstGeom>
            <a:ln w="7911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192664" y="0"/>
              <a:ext cx="139835" cy="320351"/>
              <a:chOff x="0" y="0"/>
              <a:chExt cx="180820" cy="41424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80820" cy="414244"/>
              </a:xfrm>
              <a:custGeom>
                <a:avLst/>
                <a:gdLst/>
                <a:ahLst/>
                <a:cxnLst/>
                <a:rect l="l" t="t" r="r" b="b"/>
                <a:pathLst>
                  <a:path w="180820" h="414244">
                    <a:moveTo>
                      <a:pt x="90410" y="0"/>
                    </a:moveTo>
                    <a:lnTo>
                      <a:pt x="90410" y="0"/>
                    </a:lnTo>
                    <a:cubicBezTo>
                      <a:pt x="140342" y="0"/>
                      <a:pt x="180820" y="40478"/>
                      <a:pt x="180820" y="90410"/>
                    </a:cubicBezTo>
                    <a:lnTo>
                      <a:pt x="180820" y="323834"/>
                    </a:lnTo>
                    <a:cubicBezTo>
                      <a:pt x="180820" y="373766"/>
                      <a:pt x="140342" y="414244"/>
                      <a:pt x="90410" y="414244"/>
                    </a:cubicBezTo>
                    <a:lnTo>
                      <a:pt x="90410" y="414244"/>
                    </a:lnTo>
                    <a:cubicBezTo>
                      <a:pt x="40478" y="414244"/>
                      <a:pt x="0" y="373766"/>
                      <a:pt x="0" y="323834"/>
                    </a:cubicBezTo>
                    <a:lnTo>
                      <a:pt x="0" y="90410"/>
                    </a:lnTo>
                    <a:cubicBezTo>
                      <a:pt x="0" y="40478"/>
                      <a:pt x="40478" y="0"/>
                      <a:pt x="9041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80820" cy="461869"/>
              </a:xfrm>
              <a:prstGeom prst="rect">
                <a:avLst/>
              </a:prstGeom>
            </p:spPr>
            <p:txBody>
              <a:bodyPr lIns="42941" tIns="42941" rIns="42941" bIns="4294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sp>
          <p:nvSpPr>
            <p:cNvPr id="18" name="AutoShape 18"/>
            <p:cNvSpPr/>
            <p:nvPr/>
          </p:nvSpPr>
          <p:spPr>
            <a:xfrm>
              <a:off x="1262582" y="0"/>
              <a:ext cx="0" cy="320351"/>
            </a:xfrm>
            <a:prstGeom prst="line">
              <a:avLst/>
            </a:prstGeom>
            <a:ln w="11076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1303460" y="16667"/>
              <a:ext cx="0" cy="286370"/>
            </a:xfrm>
            <a:prstGeom prst="line">
              <a:avLst/>
            </a:prstGeom>
            <a:ln w="11076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1218252" y="16667"/>
              <a:ext cx="0" cy="286370"/>
            </a:xfrm>
            <a:prstGeom prst="line">
              <a:avLst/>
            </a:prstGeom>
            <a:ln w="11076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1074956"/>
              <a:ext cx="139835" cy="320351"/>
              <a:chOff x="0" y="0"/>
              <a:chExt cx="180820" cy="41424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80820" cy="414244"/>
              </a:xfrm>
              <a:custGeom>
                <a:avLst/>
                <a:gdLst/>
                <a:ahLst/>
                <a:cxnLst/>
                <a:rect l="l" t="t" r="r" b="b"/>
                <a:pathLst>
                  <a:path w="180820" h="414244">
                    <a:moveTo>
                      <a:pt x="90410" y="0"/>
                    </a:moveTo>
                    <a:lnTo>
                      <a:pt x="90410" y="0"/>
                    </a:lnTo>
                    <a:cubicBezTo>
                      <a:pt x="140342" y="0"/>
                      <a:pt x="180820" y="40478"/>
                      <a:pt x="180820" y="90410"/>
                    </a:cubicBezTo>
                    <a:lnTo>
                      <a:pt x="180820" y="323834"/>
                    </a:lnTo>
                    <a:cubicBezTo>
                      <a:pt x="180820" y="373766"/>
                      <a:pt x="140342" y="414244"/>
                      <a:pt x="90410" y="414244"/>
                    </a:cubicBezTo>
                    <a:lnTo>
                      <a:pt x="90410" y="414244"/>
                    </a:lnTo>
                    <a:cubicBezTo>
                      <a:pt x="40478" y="414244"/>
                      <a:pt x="0" y="373766"/>
                      <a:pt x="0" y="323834"/>
                    </a:cubicBezTo>
                    <a:lnTo>
                      <a:pt x="0" y="90410"/>
                    </a:lnTo>
                    <a:cubicBezTo>
                      <a:pt x="0" y="40478"/>
                      <a:pt x="40478" y="0"/>
                      <a:pt x="9041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80820" cy="461869"/>
              </a:xfrm>
              <a:prstGeom prst="rect">
                <a:avLst/>
              </a:prstGeom>
            </p:spPr>
            <p:txBody>
              <a:bodyPr lIns="42941" tIns="42941" rIns="42941" bIns="4294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sp>
          <p:nvSpPr>
            <p:cNvPr id="24" name="AutoShape 24"/>
            <p:cNvSpPr/>
            <p:nvPr/>
          </p:nvSpPr>
          <p:spPr>
            <a:xfrm>
              <a:off x="69918" y="1074956"/>
              <a:ext cx="0" cy="320351"/>
            </a:xfrm>
            <a:prstGeom prst="line">
              <a:avLst/>
            </a:prstGeom>
            <a:ln w="11076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AutoShape 25"/>
            <p:cNvSpPr/>
            <p:nvPr/>
          </p:nvSpPr>
          <p:spPr>
            <a:xfrm flipH="1">
              <a:off x="110796" y="1091623"/>
              <a:ext cx="0" cy="286370"/>
            </a:xfrm>
            <a:prstGeom prst="line">
              <a:avLst/>
            </a:prstGeom>
            <a:ln w="11076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25588" y="1091623"/>
              <a:ext cx="0" cy="286370"/>
            </a:xfrm>
            <a:prstGeom prst="line">
              <a:avLst/>
            </a:prstGeom>
            <a:ln w="11076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192664" y="1050110"/>
              <a:ext cx="139835" cy="320351"/>
              <a:chOff x="0" y="0"/>
              <a:chExt cx="180820" cy="4142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80820" cy="414244"/>
              </a:xfrm>
              <a:custGeom>
                <a:avLst/>
                <a:gdLst/>
                <a:ahLst/>
                <a:cxnLst/>
                <a:rect l="l" t="t" r="r" b="b"/>
                <a:pathLst>
                  <a:path w="180820" h="414244">
                    <a:moveTo>
                      <a:pt x="90410" y="0"/>
                    </a:moveTo>
                    <a:lnTo>
                      <a:pt x="90410" y="0"/>
                    </a:lnTo>
                    <a:cubicBezTo>
                      <a:pt x="140342" y="0"/>
                      <a:pt x="180820" y="40478"/>
                      <a:pt x="180820" y="90410"/>
                    </a:cubicBezTo>
                    <a:lnTo>
                      <a:pt x="180820" y="323834"/>
                    </a:lnTo>
                    <a:cubicBezTo>
                      <a:pt x="180820" y="373766"/>
                      <a:pt x="140342" y="414244"/>
                      <a:pt x="90410" y="414244"/>
                    </a:cubicBezTo>
                    <a:lnTo>
                      <a:pt x="90410" y="414244"/>
                    </a:lnTo>
                    <a:cubicBezTo>
                      <a:pt x="40478" y="414244"/>
                      <a:pt x="0" y="373766"/>
                      <a:pt x="0" y="323834"/>
                    </a:cubicBezTo>
                    <a:lnTo>
                      <a:pt x="0" y="90410"/>
                    </a:lnTo>
                    <a:cubicBezTo>
                      <a:pt x="0" y="40478"/>
                      <a:pt x="40478" y="0"/>
                      <a:pt x="9041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80820" cy="461869"/>
              </a:xfrm>
              <a:prstGeom prst="rect">
                <a:avLst/>
              </a:prstGeom>
            </p:spPr>
            <p:txBody>
              <a:bodyPr lIns="42941" tIns="42941" rIns="42941" bIns="4294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sp>
          <p:nvSpPr>
            <p:cNvPr id="30" name="AutoShape 30"/>
            <p:cNvSpPr/>
            <p:nvPr/>
          </p:nvSpPr>
          <p:spPr>
            <a:xfrm>
              <a:off x="1262582" y="1050110"/>
              <a:ext cx="0" cy="320351"/>
            </a:xfrm>
            <a:prstGeom prst="line">
              <a:avLst/>
            </a:prstGeom>
            <a:ln w="11076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AutoShape 31"/>
            <p:cNvSpPr/>
            <p:nvPr/>
          </p:nvSpPr>
          <p:spPr>
            <a:xfrm flipH="1">
              <a:off x="1303460" y="1066778"/>
              <a:ext cx="0" cy="286370"/>
            </a:xfrm>
            <a:prstGeom prst="line">
              <a:avLst/>
            </a:prstGeom>
            <a:ln w="11076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AutoShape 32"/>
            <p:cNvSpPr/>
            <p:nvPr/>
          </p:nvSpPr>
          <p:spPr>
            <a:xfrm>
              <a:off x="1218252" y="1066778"/>
              <a:ext cx="0" cy="286370"/>
            </a:xfrm>
            <a:prstGeom prst="line">
              <a:avLst/>
            </a:prstGeom>
            <a:ln w="11076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70416" y="28771"/>
              <a:ext cx="1192165" cy="1366535"/>
              <a:chOff x="0" y="0"/>
              <a:chExt cx="812800" cy="931683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9316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3168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31683"/>
                    </a:lnTo>
                    <a:lnTo>
                      <a:pt x="0" y="93168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812800" cy="979308"/>
              </a:xfrm>
              <a:prstGeom prst="rect">
                <a:avLst/>
              </a:prstGeom>
            </p:spPr>
            <p:txBody>
              <a:bodyPr lIns="169321" tIns="169321" rIns="169321" bIns="16932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92574" y="307285"/>
              <a:ext cx="947850" cy="947850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169321" tIns="169321" rIns="169321" bIns="16932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60340" y="575051"/>
              <a:ext cx="412318" cy="412318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C696B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169321" tIns="169321" rIns="169321" bIns="16932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70416" y="0"/>
              <a:ext cx="1192165" cy="28771"/>
              <a:chOff x="0" y="0"/>
              <a:chExt cx="385816" cy="9311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385816" cy="9311"/>
              </a:xfrm>
              <a:custGeom>
                <a:avLst/>
                <a:gdLst/>
                <a:ahLst/>
                <a:cxnLst/>
                <a:rect l="l" t="t" r="r" b="b"/>
                <a:pathLst>
                  <a:path w="385816" h="9311">
                    <a:moveTo>
                      <a:pt x="0" y="0"/>
                    </a:moveTo>
                    <a:lnTo>
                      <a:pt x="385816" y="0"/>
                    </a:lnTo>
                    <a:lnTo>
                      <a:pt x="385816" y="9311"/>
                    </a:lnTo>
                    <a:lnTo>
                      <a:pt x="0" y="9311"/>
                    </a:lnTo>
                    <a:close/>
                  </a:path>
                </a:pathLst>
              </a:custGeom>
              <a:solidFill>
                <a:srgbClr val="2E33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385816" cy="56936"/>
              </a:xfrm>
              <a:prstGeom prst="rect">
                <a:avLst/>
              </a:prstGeom>
            </p:spPr>
            <p:txBody>
              <a:bodyPr lIns="169321" tIns="169321" rIns="169321" bIns="16932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460340" y="605289"/>
              <a:ext cx="412318" cy="412318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6B1B4">
                      <a:alpha val="100000"/>
                    </a:srgbClr>
                  </a:gs>
                  <a:gs pos="100000">
                    <a:srgbClr val="0461DD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169321" tIns="169321" rIns="169321" bIns="16932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0" y="4652468"/>
            <a:ext cx="6169252" cy="95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 spc="-467">
                <a:solidFill>
                  <a:srgbClr val="000000"/>
                </a:solidFill>
                <a:ea typeface="杨任东竹石体"/>
              </a:rPr>
              <a:t>災難救助遙測機器人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07147" y="3232965"/>
            <a:ext cx="3728870" cy="828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6722" spc="1445">
                <a:solidFill>
                  <a:srgbClr val="FFFFFF">
                    <a:alpha val="80784"/>
                  </a:srgbClr>
                </a:solidFill>
                <a:latin typeface="杨任东竹石体"/>
              </a:rPr>
              <a:t>D2RSR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4" y="226883"/>
            <a:ext cx="18291124" cy="1036241"/>
            <a:chOff x="0" y="0"/>
            <a:chExt cx="4817415" cy="272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415" cy="272919"/>
            </a:xfrm>
            <a:custGeom>
              <a:avLst/>
              <a:gdLst/>
              <a:ahLst/>
              <a:cxnLst/>
              <a:rect l="l" t="t" r="r" b="b"/>
              <a:pathLst>
                <a:path w="4817415" h="272919">
                  <a:moveTo>
                    <a:pt x="0" y="0"/>
                  </a:moveTo>
                  <a:lnTo>
                    <a:pt x="4817415" y="0"/>
                  </a:lnTo>
                  <a:lnTo>
                    <a:pt x="4817415" y="272919"/>
                  </a:lnTo>
                  <a:lnTo>
                    <a:pt x="0" y="272919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100000"/>
                  </a:srgbClr>
                </a:gs>
                <a:gs pos="100000">
                  <a:srgbClr val="EBEBE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7415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26883"/>
            <a:ext cx="3973254" cy="1036241"/>
            <a:chOff x="0" y="0"/>
            <a:chExt cx="1046454" cy="2729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6454" cy="272919"/>
            </a:xfrm>
            <a:custGeom>
              <a:avLst/>
              <a:gdLst/>
              <a:ahLst/>
              <a:cxnLst/>
              <a:rect l="l" t="t" r="r" b="b"/>
              <a:pathLst>
                <a:path w="1046454" h="272919">
                  <a:moveTo>
                    <a:pt x="0" y="0"/>
                  </a:moveTo>
                  <a:lnTo>
                    <a:pt x="1046454" y="0"/>
                  </a:lnTo>
                  <a:lnTo>
                    <a:pt x="1046454" y="272919"/>
                  </a:lnTo>
                  <a:lnTo>
                    <a:pt x="0" y="27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046454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92626" y="4253082"/>
            <a:ext cx="2109372" cy="2109372"/>
          </a:xfrm>
          <a:custGeom>
            <a:avLst/>
            <a:gdLst/>
            <a:ahLst/>
            <a:cxnLst/>
            <a:rect l="l" t="t" r="r" b="b"/>
            <a:pathLst>
              <a:path w="2109372" h="2109372">
                <a:moveTo>
                  <a:pt x="0" y="0"/>
                </a:moveTo>
                <a:lnTo>
                  <a:pt x="2109372" y="0"/>
                </a:lnTo>
                <a:lnTo>
                  <a:pt x="2109372" y="2109372"/>
                </a:lnTo>
                <a:lnTo>
                  <a:pt x="0" y="2109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2901998" y="5307768"/>
            <a:ext cx="1507036" cy="0"/>
          </a:xfrm>
          <a:prstGeom prst="line">
            <a:avLst/>
          </a:prstGeom>
          <a:ln w="66675" cap="rnd">
            <a:solidFill>
              <a:srgbClr val="1E1B1B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457396" y="2491931"/>
            <a:ext cx="4564865" cy="5765023"/>
            <a:chOff x="0" y="0"/>
            <a:chExt cx="1202269" cy="1518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2269" cy="1518360"/>
            </a:xfrm>
            <a:custGeom>
              <a:avLst/>
              <a:gdLst/>
              <a:ahLst/>
              <a:cxnLst/>
              <a:rect l="l" t="t" r="r" b="b"/>
              <a:pathLst>
                <a:path w="1202269" h="1518360">
                  <a:moveTo>
                    <a:pt x="86495" y="0"/>
                  </a:moveTo>
                  <a:lnTo>
                    <a:pt x="1115774" y="0"/>
                  </a:lnTo>
                  <a:cubicBezTo>
                    <a:pt x="1138714" y="0"/>
                    <a:pt x="1160714" y="9113"/>
                    <a:pt x="1176935" y="25334"/>
                  </a:cubicBezTo>
                  <a:cubicBezTo>
                    <a:pt x="1193156" y="41555"/>
                    <a:pt x="1202269" y="63555"/>
                    <a:pt x="1202269" y="86495"/>
                  </a:cubicBezTo>
                  <a:lnTo>
                    <a:pt x="1202269" y="1431865"/>
                  </a:lnTo>
                  <a:cubicBezTo>
                    <a:pt x="1202269" y="1479635"/>
                    <a:pt x="1163544" y="1518360"/>
                    <a:pt x="1115774" y="1518360"/>
                  </a:cubicBezTo>
                  <a:lnTo>
                    <a:pt x="86495" y="1518360"/>
                  </a:lnTo>
                  <a:cubicBezTo>
                    <a:pt x="63555" y="1518360"/>
                    <a:pt x="41555" y="1509247"/>
                    <a:pt x="25334" y="1493026"/>
                  </a:cubicBezTo>
                  <a:cubicBezTo>
                    <a:pt x="9113" y="1476805"/>
                    <a:pt x="0" y="1454805"/>
                    <a:pt x="0" y="1431865"/>
                  </a:cubicBezTo>
                  <a:lnTo>
                    <a:pt x="0" y="86495"/>
                  </a:lnTo>
                  <a:cubicBezTo>
                    <a:pt x="0" y="63555"/>
                    <a:pt x="9113" y="41555"/>
                    <a:pt x="25334" y="25334"/>
                  </a:cubicBezTo>
                  <a:cubicBezTo>
                    <a:pt x="41555" y="9113"/>
                    <a:pt x="63555" y="0"/>
                    <a:pt x="864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02269" cy="1613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765145" y="3196324"/>
            <a:ext cx="4055401" cy="1105097"/>
          </a:xfrm>
          <a:custGeom>
            <a:avLst/>
            <a:gdLst/>
            <a:ahLst/>
            <a:cxnLst/>
            <a:rect l="l" t="t" r="r" b="b"/>
            <a:pathLst>
              <a:path w="4055401" h="1105097">
                <a:moveTo>
                  <a:pt x="0" y="0"/>
                </a:moveTo>
                <a:lnTo>
                  <a:pt x="4055400" y="0"/>
                </a:lnTo>
                <a:lnTo>
                  <a:pt x="4055400" y="1105097"/>
                </a:lnTo>
                <a:lnTo>
                  <a:pt x="0" y="1105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4765145" y="5127719"/>
            <a:ext cx="4055401" cy="2281968"/>
          </a:xfrm>
          <a:custGeom>
            <a:avLst/>
            <a:gdLst/>
            <a:ahLst/>
            <a:cxnLst/>
            <a:rect l="l" t="t" r="r" b="b"/>
            <a:pathLst>
              <a:path w="4055401" h="2281968">
                <a:moveTo>
                  <a:pt x="0" y="0"/>
                </a:moveTo>
                <a:lnTo>
                  <a:pt x="4055400" y="0"/>
                </a:lnTo>
                <a:lnTo>
                  <a:pt x="4055400" y="2281967"/>
                </a:lnTo>
                <a:lnTo>
                  <a:pt x="0" y="2281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0177145" y="3793858"/>
            <a:ext cx="3161170" cy="3161170"/>
          </a:xfrm>
          <a:custGeom>
            <a:avLst/>
            <a:gdLst/>
            <a:ahLst/>
            <a:cxnLst/>
            <a:rect l="l" t="t" r="r" b="b"/>
            <a:pathLst>
              <a:path w="3161170" h="3161170">
                <a:moveTo>
                  <a:pt x="0" y="0"/>
                </a:moveTo>
                <a:lnTo>
                  <a:pt x="3161170" y="0"/>
                </a:lnTo>
                <a:lnTo>
                  <a:pt x="3161170" y="3161169"/>
                </a:lnTo>
                <a:lnTo>
                  <a:pt x="0" y="3161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1390200" y="2307267"/>
            <a:ext cx="1948115" cy="1441605"/>
          </a:xfrm>
          <a:custGeom>
            <a:avLst/>
            <a:gdLst/>
            <a:ahLst/>
            <a:cxnLst/>
            <a:rect l="l" t="t" r="r" b="b"/>
            <a:pathLst>
              <a:path w="1948115" h="1441605">
                <a:moveTo>
                  <a:pt x="0" y="0"/>
                </a:moveTo>
                <a:lnTo>
                  <a:pt x="1948115" y="0"/>
                </a:lnTo>
                <a:lnTo>
                  <a:pt x="1948115" y="1441605"/>
                </a:lnTo>
                <a:lnTo>
                  <a:pt x="0" y="1441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0989340" y="7639614"/>
            <a:ext cx="2749534" cy="1989975"/>
          </a:xfrm>
          <a:custGeom>
            <a:avLst/>
            <a:gdLst/>
            <a:ahLst/>
            <a:cxnLst/>
            <a:rect l="l" t="t" r="r" b="b"/>
            <a:pathLst>
              <a:path w="2749534" h="1989975">
                <a:moveTo>
                  <a:pt x="0" y="0"/>
                </a:moveTo>
                <a:lnTo>
                  <a:pt x="2749534" y="0"/>
                </a:lnTo>
                <a:lnTo>
                  <a:pt x="2749534" y="1989975"/>
                </a:lnTo>
                <a:lnTo>
                  <a:pt x="0" y="19899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AutoShape 18"/>
          <p:cNvSpPr/>
          <p:nvPr/>
        </p:nvSpPr>
        <p:spPr>
          <a:xfrm>
            <a:off x="9022262" y="5374443"/>
            <a:ext cx="1154884" cy="0"/>
          </a:xfrm>
          <a:prstGeom prst="line">
            <a:avLst/>
          </a:prstGeom>
          <a:ln w="66675" cap="rnd">
            <a:solidFill>
              <a:srgbClr val="1E1B1B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14732092" y="6268703"/>
            <a:ext cx="2243741" cy="2243741"/>
          </a:xfrm>
          <a:custGeom>
            <a:avLst/>
            <a:gdLst/>
            <a:ahLst/>
            <a:cxnLst/>
            <a:rect l="l" t="t" r="r" b="b"/>
            <a:pathLst>
              <a:path w="2243741" h="2243741">
                <a:moveTo>
                  <a:pt x="0" y="0"/>
                </a:moveTo>
                <a:lnTo>
                  <a:pt x="2243740" y="0"/>
                </a:lnTo>
                <a:lnTo>
                  <a:pt x="2243740" y="2243740"/>
                </a:lnTo>
                <a:lnTo>
                  <a:pt x="0" y="2243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4390371" y="1587701"/>
            <a:ext cx="1949642" cy="1949642"/>
          </a:xfrm>
          <a:custGeom>
            <a:avLst/>
            <a:gdLst/>
            <a:ahLst/>
            <a:cxnLst/>
            <a:rect l="l" t="t" r="r" b="b"/>
            <a:pathLst>
              <a:path w="1949642" h="1949642">
                <a:moveTo>
                  <a:pt x="0" y="0"/>
                </a:moveTo>
                <a:lnTo>
                  <a:pt x="1949642" y="0"/>
                </a:lnTo>
                <a:lnTo>
                  <a:pt x="1949642" y="1949642"/>
                </a:lnTo>
                <a:lnTo>
                  <a:pt x="0" y="19496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352392" y="6506849"/>
            <a:ext cx="2810676" cy="44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杨任东竹石体"/>
              </a:rPr>
              <a:t>YOLOv3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38874" y="3804771"/>
            <a:ext cx="3252636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杨任东竹石体"/>
                <a:ea typeface="杨任东竹石体"/>
              </a:rPr>
              <a:t>載入COCO資料集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15718" y="222684"/>
            <a:ext cx="2793316" cy="9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spc="-456">
                <a:solidFill>
                  <a:srgbClr val="000000"/>
                </a:solidFill>
                <a:ea typeface="杨任东竹石体"/>
              </a:rPr>
              <a:t>物件辨識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1974" y="6408659"/>
            <a:ext cx="2810676" cy="44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ea typeface="杨任东竹石体"/>
              </a:rPr>
              <a:t>即時環景影像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34491" y="4244271"/>
            <a:ext cx="2810676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杨任东竹石体"/>
              </a:rPr>
              <a:t>PyTorch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387507" y="7428736"/>
            <a:ext cx="2810676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ea typeface="杨任东竹石体"/>
              </a:rPr>
              <a:t>使用顯卡加速運算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448624" y="8577451"/>
            <a:ext cx="2810676" cy="44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ea typeface="杨任东竹石体"/>
              </a:rPr>
              <a:t>發佈即時影像串流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4" y="6172200"/>
            <a:ext cx="18291124" cy="4245756"/>
            <a:chOff x="0" y="0"/>
            <a:chExt cx="4817415" cy="11182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415" cy="1118224"/>
            </a:xfrm>
            <a:custGeom>
              <a:avLst/>
              <a:gdLst/>
              <a:ahLst/>
              <a:cxnLst/>
              <a:rect l="l" t="t" r="r" b="b"/>
              <a:pathLst>
                <a:path w="4817415" h="1118224">
                  <a:moveTo>
                    <a:pt x="0" y="0"/>
                  </a:moveTo>
                  <a:lnTo>
                    <a:pt x="4817415" y="0"/>
                  </a:lnTo>
                  <a:lnTo>
                    <a:pt x="4817415" y="1118224"/>
                  </a:lnTo>
                  <a:lnTo>
                    <a:pt x="0" y="1118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7415" cy="1213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4128" t="9968" r="21161" b="75758"/>
          <a:stretch>
            <a:fillRect/>
          </a:stretch>
        </p:blipFill>
        <p:spPr>
          <a:xfrm>
            <a:off x="8063126" y="7485577"/>
            <a:ext cx="10224874" cy="109883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7911764" y="8017176"/>
            <a:ext cx="5109300" cy="0"/>
          </a:xfrm>
          <a:prstGeom prst="line">
            <a:avLst/>
          </a:prstGeom>
          <a:ln w="28575" cap="flat">
            <a:solidFill>
              <a:srgbClr val="1E1B1B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675066" y="6285917"/>
            <a:ext cx="4432471" cy="2942668"/>
          </a:xfrm>
          <a:custGeom>
            <a:avLst/>
            <a:gdLst/>
            <a:ahLst/>
            <a:cxnLst/>
            <a:rect l="l" t="t" r="r" b="b"/>
            <a:pathLst>
              <a:path w="4432471" h="2942668">
                <a:moveTo>
                  <a:pt x="0" y="0"/>
                </a:moveTo>
                <a:lnTo>
                  <a:pt x="4432471" y="0"/>
                </a:lnTo>
                <a:lnTo>
                  <a:pt x="4432471" y="2942668"/>
                </a:lnTo>
                <a:lnTo>
                  <a:pt x="0" y="2942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008536" y="8275876"/>
            <a:ext cx="481062" cy="532295"/>
          </a:xfrm>
          <a:custGeom>
            <a:avLst/>
            <a:gdLst/>
            <a:ahLst/>
            <a:cxnLst/>
            <a:rect l="l" t="t" r="r" b="b"/>
            <a:pathLst>
              <a:path w="481062" h="532295">
                <a:moveTo>
                  <a:pt x="0" y="0"/>
                </a:moveTo>
                <a:lnTo>
                  <a:pt x="481062" y="0"/>
                </a:lnTo>
                <a:lnTo>
                  <a:pt x="481062" y="532295"/>
                </a:lnTo>
                <a:lnTo>
                  <a:pt x="0" y="532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3794297" y="7296704"/>
            <a:ext cx="1325227" cy="1476585"/>
          </a:xfrm>
          <a:custGeom>
            <a:avLst/>
            <a:gdLst/>
            <a:ahLst/>
            <a:cxnLst/>
            <a:rect l="l" t="t" r="r" b="b"/>
            <a:pathLst>
              <a:path w="1325227" h="1476585">
                <a:moveTo>
                  <a:pt x="0" y="0"/>
                </a:moveTo>
                <a:lnTo>
                  <a:pt x="1325227" y="0"/>
                </a:lnTo>
                <a:lnTo>
                  <a:pt x="1325227" y="1476585"/>
                </a:lnTo>
                <a:lnTo>
                  <a:pt x="0" y="14765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0980" t="-142883" r="-125078" b="-10360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429297" y="2141986"/>
            <a:ext cx="7972269" cy="5086416"/>
            <a:chOff x="0" y="0"/>
            <a:chExt cx="10629692" cy="6781888"/>
          </a:xfrm>
        </p:grpSpPr>
        <p:grpSp>
          <p:nvGrpSpPr>
            <p:cNvPr id="11" name="Group 11"/>
            <p:cNvGrpSpPr/>
            <p:nvPr/>
          </p:nvGrpSpPr>
          <p:grpSpPr>
            <a:xfrm>
              <a:off x="4335026" y="5040630"/>
              <a:ext cx="1435770" cy="942224"/>
              <a:chOff x="0" y="0"/>
              <a:chExt cx="812800" cy="533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27989" cy="537638"/>
              </a:xfrm>
              <a:custGeom>
                <a:avLst/>
                <a:gdLst/>
                <a:ahLst/>
                <a:cxnLst/>
                <a:rect l="l" t="t" r="r" b="b"/>
                <a:pathLst>
                  <a:path w="827989" h="537638">
                    <a:moveTo>
                      <a:pt x="461490" y="0"/>
                    </a:moveTo>
                    <a:cubicBezTo>
                      <a:pt x="470405" y="0"/>
                      <a:pt x="479374" y="0"/>
                      <a:pt x="488272" y="0"/>
                    </a:cubicBezTo>
                    <a:cubicBezTo>
                      <a:pt x="559210" y="8909"/>
                      <a:pt x="603543" y="38564"/>
                      <a:pt x="623736" y="87090"/>
                    </a:cubicBezTo>
                    <a:cubicBezTo>
                      <a:pt x="742003" y="80618"/>
                      <a:pt x="827989" y="172373"/>
                      <a:pt x="775586" y="262426"/>
                    </a:cubicBezTo>
                    <a:cubicBezTo>
                      <a:pt x="793012" y="281349"/>
                      <a:pt x="807550" y="302517"/>
                      <a:pt x="812800" y="330926"/>
                    </a:cubicBezTo>
                    <a:cubicBezTo>
                      <a:pt x="812800" y="339065"/>
                      <a:pt x="812800" y="347184"/>
                      <a:pt x="812800" y="355321"/>
                    </a:cubicBezTo>
                    <a:cubicBezTo>
                      <a:pt x="797154" y="427627"/>
                      <a:pt x="729827" y="476486"/>
                      <a:pt x="619295" y="463333"/>
                    </a:cubicBezTo>
                    <a:cubicBezTo>
                      <a:pt x="590856" y="500459"/>
                      <a:pt x="540252" y="537638"/>
                      <a:pt x="461507" y="533008"/>
                    </a:cubicBezTo>
                    <a:cubicBezTo>
                      <a:pt x="420804" y="530570"/>
                      <a:pt x="392488" y="516453"/>
                      <a:pt x="367697" y="499302"/>
                    </a:cubicBezTo>
                    <a:cubicBezTo>
                      <a:pt x="341584" y="513559"/>
                      <a:pt x="313304" y="524747"/>
                      <a:pt x="272443" y="524871"/>
                    </a:cubicBezTo>
                    <a:cubicBezTo>
                      <a:pt x="177910" y="525082"/>
                      <a:pt x="114672" y="470155"/>
                      <a:pt x="113139" y="394815"/>
                    </a:cubicBezTo>
                    <a:cubicBezTo>
                      <a:pt x="52367" y="377190"/>
                      <a:pt x="11206" y="344291"/>
                      <a:pt x="0" y="287995"/>
                    </a:cubicBezTo>
                    <a:cubicBezTo>
                      <a:pt x="0" y="279858"/>
                      <a:pt x="0" y="271704"/>
                      <a:pt x="0" y="263601"/>
                    </a:cubicBezTo>
                    <a:cubicBezTo>
                      <a:pt x="12369" y="207816"/>
                      <a:pt x="51292" y="172776"/>
                      <a:pt x="116099" y="157922"/>
                    </a:cubicBezTo>
                    <a:cubicBezTo>
                      <a:pt x="112205" y="63818"/>
                      <a:pt x="241837" y="5016"/>
                      <a:pt x="348333" y="46474"/>
                    </a:cubicBezTo>
                    <a:cubicBezTo>
                      <a:pt x="373689" y="25973"/>
                      <a:pt x="409562" y="3613"/>
                      <a:pt x="4614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38100" y="-6350"/>
                <a:ext cx="7366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555835" y="4059424"/>
              <a:ext cx="1495172" cy="981207"/>
              <a:chOff x="0" y="0"/>
              <a:chExt cx="812800" cy="533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27989" cy="537638"/>
              </a:xfrm>
              <a:custGeom>
                <a:avLst/>
                <a:gdLst/>
                <a:ahLst/>
                <a:cxnLst/>
                <a:rect l="l" t="t" r="r" b="b"/>
                <a:pathLst>
                  <a:path w="827989" h="537638">
                    <a:moveTo>
                      <a:pt x="461490" y="0"/>
                    </a:moveTo>
                    <a:cubicBezTo>
                      <a:pt x="470405" y="0"/>
                      <a:pt x="479374" y="0"/>
                      <a:pt x="488272" y="0"/>
                    </a:cubicBezTo>
                    <a:cubicBezTo>
                      <a:pt x="559210" y="8909"/>
                      <a:pt x="603543" y="38564"/>
                      <a:pt x="623736" y="87090"/>
                    </a:cubicBezTo>
                    <a:cubicBezTo>
                      <a:pt x="742003" y="80618"/>
                      <a:pt x="827989" y="172373"/>
                      <a:pt x="775586" y="262426"/>
                    </a:cubicBezTo>
                    <a:cubicBezTo>
                      <a:pt x="793012" y="281349"/>
                      <a:pt x="807550" y="302517"/>
                      <a:pt x="812800" y="330926"/>
                    </a:cubicBezTo>
                    <a:cubicBezTo>
                      <a:pt x="812800" y="339065"/>
                      <a:pt x="812800" y="347184"/>
                      <a:pt x="812800" y="355321"/>
                    </a:cubicBezTo>
                    <a:cubicBezTo>
                      <a:pt x="797154" y="427627"/>
                      <a:pt x="729827" y="476486"/>
                      <a:pt x="619295" y="463333"/>
                    </a:cubicBezTo>
                    <a:cubicBezTo>
                      <a:pt x="590856" y="500459"/>
                      <a:pt x="540252" y="537638"/>
                      <a:pt x="461507" y="533008"/>
                    </a:cubicBezTo>
                    <a:cubicBezTo>
                      <a:pt x="420804" y="530570"/>
                      <a:pt x="392488" y="516453"/>
                      <a:pt x="367697" y="499302"/>
                    </a:cubicBezTo>
                    <a:cubicBezTo>
                      <a:pt x="341584" y="513559"/>
                      <a:pt x="313304" y="524747"/>
                      <a:pt x="272443" y="524871"/>
                    </a:cubicBezTo>
                    <a:cubicBezTo>
                      <a:pt x="177910" y="525082"/>
                      <a:pt x="114672" y="470155"/>
                      <a:pt x="113139" y="394815"/>
                    </a:cubicBezTo>
                    <a:cubicBezTo>
                      <a:pt x="52367" y="377190"/>
                      <a:pt x="11206" y="344291"/>
                      <a:pt x="0" y="287995"/>
                    </a:cubicBezTo>
                    <a:cubicBezTo>
                      <a:pt x="0" y="279858"/>
                      <a:pt x="0" y="271704"/>
                      <a:pt x="0" y="263601"/>
                    </a:cubicBezTo>
                    <a:cubicBezTo>
                      <a:pt x="12369" y="207816"/>
                      <a:pt x="51292" y="172776"/>
                      <a:pt x="116099" y="157922"/>
                    </a:cubicBezTo>
                    <a:cubicBezTo>
                      <a:pt x="112205" y="63818"/>
                      <a:pt x="241837" y="5016"/>
                      <a:pt x="348333" y="46474"/>
                    </a:cubicBezTo>
                    <a:cubicBezTo>
                      <a:pt x="373689" y="25973"/>
                      <a:pt x="409562" y="3613"/>
                      <a:pt x="4614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38100" y="-6350"/>
                <a:ext cx="7366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3827398" y="6155601"/>
              <a:ext cx="954342" cy="626287"/>
              <a:chOff x="0" y="0"/>
              <a:chExt cx="812800" cy="533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27989" cy="537638"/>
              </a:xfrm>
              <a:custGeom>
                <a:avLst/>
                <a:gdLst/>
                <a:ahLst/>
                <a:cxnLst/>
                <a:rect l="l" t="t" r="r" b="b"/>
                <a:pathLst>
                  <a:path w="827989" h="537638">
                    <a:moveTo>
                      <a:pt x="461490" y="0"/>
                    </a:moveTo>
                    <a:cubicBezTo>
                      <a:pt x="470405" y="0"/>
                      <a:pt x="479374" y="0"/>
                      <a:pt x="488272" y="0"/>
                    </a:cubicBezTo>
                    <a:cubicBezTo>
                      <a:pt x="559210" y="8909"/>
                      <a:pt x="603543" y="38564"/>
                      <a:pt x="623736" y="87090"/>
                    </a:cubicBezTo>
                    <a:cubicBezTo>
                      <a:pt x="742003" y="80618"/>
                      <a:pt x="827989" y="172373"/>
                      <a:pt x="775586" y="262426"/>
                    </a:cubicBezTo>
                    <a:cubicBezTo>
                      <a:pt x="793012" y="281349"/>
                      <a:pt x="807550" y="302517"/>
                      <a:pt x="812800" y="330926"/>
                    </a:cubicBezTo>
                    <a:cubicBezTo>
                      <a:pt x="812800" y="339065"/>
                      <a:pt x="812800" y="347184"/>
                      <a:pt x="812800" y="355321"/>
                    </a:cubicBezTo>
                    <a:cubicBezTo>
                      <a:pt x="797154" y="427627"/>
                      <a:pt x="729827" y="476486"/>
                      <a:pt x="619295" y="463333"/>
                    </a:cubicBezTo>
                    <a:cubicBezTo>
                      <a:pt x="590856" y="500459"/>
                      <a:pt x="540252" y="537638"/>
                      <a:pt x="461507" y="533008"/>
                    </a:cubicBezTo>
                    <a:cubicBezTo>
                      <a:pt x="420804" y="530570"/>
                      <a:pt x="392488" y="516453"/>
                      <a:pt x="367697" y="499302"/>
                    </a:cubicBezTo>
                    <a:cubicBezTo>
                      <a:pt x="341584" y="513559"/>
                      <a:pt x="313304" y="524747"/>
                      <a:pt x="272443" y="524871"/>
                    </a:cubicBezTo>
                    <a:cubicBezTo>
                      <a:pt x="177910" y="525082"/>
                      <a:pt x="114672" y="470155"/>
                      <a:pt x="113139" y="394815"/>
                    </a:cubicBezTo>
                    <a:cubicBezTo>
                      <a:pt x="52367" y="377190"/>
                      <a:pt x="11206" y="344291"/>
                      <a:pt x="0" y="287995"/>
                    </a:cubicBezTo>
                    <a:cubicBezTo>
                      <a:pt x="0" y="279858"/>
                      <a:pt x="0" y="271704"/>
                      <a:pt x="0" y="263601"/>
                    </a:cubicBezTo>
                    <a:cubicBezTo>
                      <a:pt x="12369" y="207816"/>
                      <a:pt x="51292" y="172776"/>
                      <a:pt x="116099" y="157922"/>
                    </a:cubicBezTo>
                    <a:cubicBezTo>
                      <a:pt x="112205" y="63818"/>
                      <a:pt x="241837" y="5016"/>
                      <a:pt x="348333" y="46474"/>
                    </a:cubicBezTo>
                    <a:cubicBezTo>
                      <a:pt x="373689" y="25973"/>
                      <a:pt x="409562" y="3613"/>
                      <a:pt x="4614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38100" y="-6350"/>
                <a:ext cx="7366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0"/>
              <a:ext cx="10629692" cy="3828676"/>
              <a:chOff x="0" y="0"/>
              <a:chExt cx="812800" cy="29276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27989" cy="296998"/>
              </a:xfrm>
              <a:custGeom>
                <a:avLst/>
                <a:gdLst/>
                <a:ahLst/>
                <a:cxnLst/>
                <a:rect l="l" t="t" r="r" b="b"/>
                <a:pathLst>
                  <a:path w="827989" h="296998">
                    <a:moveTo>
                      <a:pt x="461490" y="0"/>
                    </a:moveTo>
                    <a:cubicBezTo>
                      <a:pt x="470405" y="0"/>
                      <a:pt x="479374" y="0"/>
                      <a:pt x="488272" y="0"/>
                    </a:cubicBezTo>
                    <a:cubicBezTo>
                      <a:pt x="559210" y="4890"/>
                      <a:pt x="603543" y="21166"/>
                      <a:pt x="623736" y="47800"/>
                    </a:cubicBezTo>
                    <a:cubicBezTo>
                      <a:pt x="742003" y="44248"/>
                      <a:pt x="827989" y="94608"/>
                      <a:pt x="775586" y="144034"/>
                    </a:cubicBezTo>
                    <a:cubicBezTo>
                      <a:pt x="793012" y="154420"/>
                      <a:pt x="807550" y="166038"/>
                      <a:pt x="812800" y="181631"/>
                    </a:cubicBezTo>
                    <a:cubicBezTo>
                      <a:pt x="812800" y="186098"/>
                      <a:pt x="812800" y="190554"/>
                      <a:pt x="812800" y="195020"/>
                    </a:cubicBezTo>
                    <a:cubicBezTo>
                      <a:pt x="797154" y="234706"/>
                      <a:pt x="729827" y="261522"/>
                      <a:pt x="619295" y="254303"/>
                    </a:cubicBezTo>
                    <a:cubicBezTo>
                      <a:pt x="590856" y="274680"/>
                      <a:pt x="540252" y="296998"/>
                      <a:pt x="461507" y="292545"/>
                    </a:cubicBezTo>
                    <a:cubicBezTo>
                      <a:pt x="420804" y="291207"/>
                      <a:pt x="392488" y="283459"/>
                      <a:pt x="367697" y="274045"/>
                    </a:cubicBezTo>
                    <a:cubicBezTo>
                      <a:pt x="341584" y="281870"/>
                      <a:pt x="313304" y="288011"/>
                      <a:pt x="272443" y="288079"/>
                    </a:cubicBezTo>
                    <a:cubicBezTo>
                      <a:pt x="177910" y="288194"/>
                      <a:pt x="114672" y="258048"/>
                      <a:pt x="113139" y="216697"/>
                    </a:cubicBezTo>
                    <a:cubicBezTo>
                      <a:pt x="52367" y="207023"/>
                      <a:pt x="11206" y="188966"/>
                      <a:pt x="0" y="158068"/>
                    </a:cubicBezTo>
                    <a:cubicBezTo>
                      <a:pt x="0" y="153602"/>
                      <a:pt x="0" y="149126"/>
                      <a:pt x="0" y="144679"/>
                    </a:cubicBezTo>
                    <a:cubicBezTo>
                      <a:pt x="12369" y="114061"/>
                      <a:pt x="51292" y="94829"/>
                      <a:pt x="116099" y="86676"/>
                    </a:cubicBezTo>
                    <a:cubicBezTo>
                      <a:pt x="112205" y="35027"/>
                      <a:pt x="241837" y="2753"/>
                      <a:pt x="348333" y="25507"/>
                    </a:cubicBezTo>
                    <a:cubicBezTo>
                      <a:pt x="373689" y="14255"/>
                      <a:pt x="409562" y="1983"/>
                      <a:pt x="4614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38100" y="-46457"/>
                <a:ext cx="736600" cy="2973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2717421" y="2621381"/>
            <a:ext cx="5949758" cy="192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2"/>
              </a:lnSpc>
            </a:pPr>
            <a:r>
              <a:rPr lang="en-US" sz="3644">
                <a:solidFill>
                  <a:srgbClr val="000000"/>
                </a:solidFill>
                <a:latin typeface="杨任东竹石体"/>
                <a:ea typeface="杨任东竹石体"/>
              </a:rPr>
              <a:t>網頁發出地圖繪製的訊號，指示載具開啟新的process。</a:t>
            </a:r>
          </a:p>
          <a:p>
            <a:pPr marL="0" lvl="0" indent="0" algn="ctr">
              <a:lnSpc>
                <a:spcPts val="5102"/>
              </a:lnSpc>
              <a:spcBef>
                <a:spcPct val="0"/>
              </a:spcBef>
            </a:pPr>
            <a:r>
              <a:rPr lang="en-US" sz="3644">
                <a:solidFill>
                  <a:srgbClr val="000000"/>
                </a:solidFill>
                <a:ea typeface="杨任东竹石体"/>
              </a:rPr>
              <a:t>運行繪製地圖的腳本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415432" y="7149317"/>
            <a:ext cx="2496332" cy="1735719"/>
            <a:chOff x="0" y="0"/>
            <a:chExt cx="3328443" cy="231429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1122202"/>
              <a:ext cx="3328443" cy="989076"/>
              <a:chOff x="0" y="0"/>
              <a:chExt cx="849880" cy="25254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49880" cy="252549"/>
              </a:xfrm>
              <a:custGeom>
                <a:avLst/>
                <a:gdLst/>
                <a:ahLst/>
                <a:cxnLst/>
                <a:rect l="l" t="t" r="r" b="b"/>
                <a:pathLst>
                  <a:path w="849880" h="252549">
                    <a:moveTo>
                      <a:pt x="89936" y="0"/>
                    </a:moveTo>
                    <a:lnTo>
                      <a:pt x="759944" y="0"/>
                    </a:lnTo>
                    <a:cubicBezTo>
                      <a:pt x="783796" y="0"/>
                      <a:pt x="806672" y="9475"/>
                      <a:pt x="823538" y="26342"/>
                    </a:cubicBezTo>
                    <a:cubicBezTo>
                      <a:pt x="840404" y="43208"/>
                      <a:pt x="849880" y="66083"/>
                      <a:pt x="849880" y="89936"/>
                    </a:cubicBezTo>
                    <a:lnTo>
                      <a:pt x="849880" y="162614"/>
                    </a:lnTo>
                    <a:cubicBezTo>
                      <a:pt x="849880" y="186466"/>
                      <a:pt x="840404" y="209342"/>
                      <a:pt x="823538" y="226208"/>
                    </a:cubicBezTo>
                    <a:cubicBezTo>
                      <a:pt x="806672" y="243074"/>
                      <a:pt x="783796" y="252549"/>
                      <a:pt x="759944" y="252549"/>
                    </a:cubicBezTo>
                    <a:lnTo>
                      <a:pt x="89936" y="252549"/>
                    </a:lnTo>
                    <a:cubicBezTo>
                      <a:pt x="40266" y="252549"/>
                      <a:pt x="0" y="212284"/>
                      <a:pt x="0" y="162614"/>
                    </a:cubicBezTo>
                    <a:lnTo>
                      <a:pt x="0" y="89936"/>
                    </a:lnTo>
                    <a:cubicBezTo>
                      <a:pt x="0" y="66083"/>
                      <a:pt x="9475" y="43208"/>
                      <a:pt x="26342" y="26342"/>
                    </a:cubicBezTo>
                    <a:cubicBezTo>
                      <a:pt x="43208" y="9475"/>
                      <a:pt x="66083" y="0"/>
                      <a:pt x="8993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5D5D">
                      <a:alpha val="100000"/>
                    </a:srgbClr>
                  </a:gs>
                  <a:gs pos="100000">
                    <a:srgbClr val="EBEBEB">
                      <a:alpha val="100000"/>
                    </a:srgbClr>
                  </a:gs>
                </a:gsLst>
                <a:lin ang="0"/>
              </a:gradFill>
              <a:ln w="95250" cap="rnd">
                <a:solidFill>
                  <a:srgbClr val="545454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104775"/>
                <a:ext cx="849880" cy="357324"/>
              </a:xfrm>
              <a:prstGeom prst="rect">
                <a:avLst/>
              </a:prstGeom>
            </p:spPr>
            <p:txBody>
              <a:bodyPr lIns="11881" tIns="11881" rIns="11881" bIns="11881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250902"/>
              <a:ext cx="2212140" cy="766967"/>
              <a:chOff x="0" y="0"/>
              <a:chExt cx="869906" cy="30160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69906" cy="301603"/>
              </a:xfrm>
              <a:custGeom>
                <a:avLst/>
                <a:gdLst/>
                <a:ahLst/>
                <a:cxnLst/>
                <a:rect l="l" t="t" r="r" b="b"/>
                <a:pathLst>
                  <a:path w="869906" h="301603">
                    <a:moveTo>
                      <a:pt x="135320" y="0"/>
                    </a:moveTo>
                    <a:lnTo>
                      <a:pt x="734586" y="0"/>
                    </a:lnTo>
                    <a:cubicBezTo>
                      <a:pt x="770475" y="0"/>
                      <a:pt x="804894" y="14257"/>
                      <a:pt x="830272" y="39634"/>
                    </a:cubicBezTo>
                    <a:cubicBezTo>
                      <a:pt x="855649" y="65012"/>
                      <a:pt x="869906" y="99431"/>
                      <a:pt x="869906" y="135320"/>
                    </a:cubicBezTo>
                    <a:lnTo>
                      <a:pt x="869906" y="166284"/>
                    </a:lnTo>
                    <a:cubicBezTo>
                      <a:pt x="869906" y="202173"/>
                      <a:pt x="855649" y="236592"/>
                      <a:pt x="830272" y="261969"/>
                    </a:cubicBezTo>
                    <a:cubicBezTo>
                      <a:pt x="804894" y="287346"/>
                      <a:pt x="770475" y="301603"/>
                      <a:pt x="734586" y="301603"/>
                    </a:cubicBezTo>
                    <a:lnTo>
                      <a:pt x="135320" y="301603"/>
                    </a:lnTo>
                    <a:cubicBezTo>
                      <a:pt x="60585" y="301603"/>
                      <a:pt x="0" y="241019"/>
                      <a:pt x="0" y="166284"/>
                    </a:cubicBezTo>
                    <a:lnTo>
                      <a:pt x="0" y="135320"/>
                    </a:lnTo>
                    <a:cubicBezTo>
                      <a:pt x="0" y="99431"/>
                      <a:pt x="14257" y="65012"/>
                      <a:pt x="39634" y="39634"/>
                    </a:cubicBezTo>
                    <a:cubicBezTo>
                      <a:pt x="65012" y="14257"/>
                      <a:pt x="99431" y="0"/>
                      <a:pt x="13532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5D5D">
                      <a:alpha val="100000"/>
                    </a:srgbClr>
                  </a:gs>
                  <a:gs pos="100000">
                    <a:srgbClr val="EBEBEB">
                      <a:alpha val="100000"/>
                    </a:srgbClr>
                  </a:gs>
                </a:gsLst>
                <a:lin ang="0"/>
              </a:gradFill>
              <a:ln w="95250" cap="rnd">
                <a:solidFill>
                  <a:srgbClr val="545454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104775"/>
                <a:ext cx="869906" cy="406378"/>
              </a:xfrm>
              <a:prstGeom prst="rect">
                <a:avLst/>
              </a:prstGeom>
            </p:spPr>
            <p:txBody>
              <a:bodyPr lIns="11881" tIns="11881" rIns="11881" bIns="11881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430668" y="0"/>
              <a:ext cx="926325" cy="560551"/>
              <a:chOff x="0" y="0"/>
              <a:chExt cx="569000" cy="34432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69000" cy="344321"/>
              </a:xfrm>
              <a:custGeom>
                <a:avLst/>
                <a:gdLst/>
                <a:ahLst/>
                <a:cxnLst/>
                <a:rect l="l" t="t" r="r" b="b"/>
                <a:pathLst>
                  <a:path w="569000" h="344321">
                    <a:moveTo>
                      <a:pt x="0" y="0"/>
                    </a:moveTo>
                    <a:lnTo>
                      <a:pt x="569000" y="0"/>
                    </a:lnTo>
                    <a:lnTo>
                      <a:pt x="569000" y="344321"/>
                    </a:lnTo>
                    <a:lnTo>
                      <a:pt x="0" y="34432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E3360">
                      <a:alpha val="100000"/>
                    </a:srgbClr>
                  </a:gs>
                  <a:gs pos="100000">
                    <a:srgbClr val="7F7EAD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104775"/>
                <a:ext cx="569000" cy="449096"/>
              </a:xfrm>
              <a:prstGeom prst="rect">
                <a:avLst/>
              </a:prstGeom>
            </p:spPr>
            <p:txBody>
              <a:bodyPr lIns="11881" tIns="11881" rIns="11881" bIns="11881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sp>
          <p:nvSpPr>
            <p:cNvPr id="34" name="AutoShape 34"/>
            <p:cNvSpPr/>
            <p:nvPr/>
          </p:nvSpPr>
          <p:spPr>
            <a:xfrm flipV="1">
              <a:off x="368945" y="884253"/>
              <a:ext cx="1921" cy="267006"/>
            </a:xfrm>
            <a:prstGeom prst="line">
              <a:avLst/>
            </a:prstGeom>
            <a:ln w="83162" cap="flat">
              <a:solidFill>
                <a:srgbClr val="F8B13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AutoShape 35"/>
            <p:cNvSpPr/>
            <p:nvPr/>
          </p:nvSpPr>
          <p:spPr>
            <a:xfrm flipH="1" flipV="1">
              <a:off x="1944570" y="884253"/>
              <a:ext cx="394" cy="267232"/>
            </a:xfrm>
            <a:prstGeom prst="line">
              <a:avLst/>
            </a:prstGeom>
            <a:ln w="83162" cap="flat">
              <a:solidFill>
                <a:srgbClr val="F8B13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45218" y="280275"/>
              <a:ext cx="2066922" cy="737480"/>
              <a:chOff x="0" y="0"/>
              <a:chExt cx="812800" cy="29000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2900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0008">
                    <a:moveTo>
                      <a:pt x="144827" y="0"/>
                    </a:moveTo>
                    <a:lnTo>
                      <a:pt x="667973" y="0"/>
                    </a:lnTo>
                    <a:cubicBezTo>
                      <a:pt x="706384" y="0"/>
                      <a:pt x="743221" y="15258"/>
                      <a:pt x="770381" y="42419"/>
                    </a:cubicBezTo>
                    <a:cubicBezTo>
                      <a:pt x="797541" y="69579"/>
                      <a:pt x="812800" y="106416"/>
                      <a:pt x="812800" y="144827"/>
                    </a:cubicBezTo>
                    <a:lnTo>
                      <a:pt x="812800" y="145181"/>
                    </a:lnTo>
                    <a:cubicBezTo>
                      <a:pt x="812800" y="183592"/>
                      <a:pt x="797541" y="220429"/>
                      <a:pt x="770381" y="247589"/>
                    </a:cubicBezTo>
                    <a:cubicBezTo>
                      <a:pt x="743221" y="274750"/>
                      <a:pt x="706384" y="290008"/>
                      <a:pt x="667973" y="290008"/>
                    </a:cubicBezTo>
                    <a:lnTo>
                      <a:pt x="144827" y="290008"/>
                    </a:lnTo>
                    <a:cubicBezTo>
                      <a:pt x="106416" y="290008"/>
                      <a:pt x="69579" y="274750"/>
                      <a:pt x="42419" y="247589"/>
                    </a:cubicBezTo>
                    <a:cubicBezTo>
                      <a:pt x="15258" y="220429"/>
                      <a:pt x="0" y="183592"/>
                      <a:pt x="0" y="145181"/>
                    </a:cubicBezTo>
                    <a:lnTo>
                      <a:pt x="0" y="144827"/>
                    </a:lnTo>
                    <a:cubicBezTo>
                      <a:pt x="0" y="106416"/>
                      <a:pt x="15258" y="69579"/>
                      <a:pt x="42419" y="42419"/>
                    </a:cubicBezTo>
                    <a:cubicBezTo>
                      <a:pt x="69579" y="15258"/>
                      <a:pt x="106416" y="0"/>
                      <a:pt x="14482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27272">
                      <a:alpha val="100000"/>
                    </a:srgbClr>
                  </a:gs>
                  <a:gs pos="100000">
                    <a:srgbClr val="191919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04775"/>
                <a:ext cx="812800" cy="394783"/>
              </a:xfrm>
              <a:prstGeom prst="rect">
                <a:avLst/>
              </a:prstGeom>
            </p:spPr>
            <p:txBody>
              <a:bodyPr lIns="11881" tIns="11881" rIns="11881" bIns="11881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45218" y="1151259"/>
              <a:ext cx="3183225" cy="960020"/>
              <a:chOff x="0" y="0"/>
              <a:chExt cx="812800" cy="24513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24513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5130">
                    <a:moveTo>
                      <a:pt x="94039" y="0"/>
                    </a:moveTo>
                    <a:lnTo>
                      <a:pt x="718762" y="0"/>
                    </a:lnTo>
                    <a:cubicBezTo>
                      <a:pt x="743702" y="0"/>
                      <a:pt x="767621" y="9908"/>
                      <a:pt x="785257" y="27543"/>
                    </a:cubicBezTo>
                    <a:cubicBezTo>
                      <a:pt x="802892" y="45179"/>
                      <a:pt x="812800" y="69098"/>
                      <a:pt x="812800" y="94039"/>
                    </a:cubicBezTo>
                    <a:lnTo>
                      <a:pt x="812800" y="151092"/>
                    </a:lnTo>
                    <a:cubicBezTo>
                      <a:pt x="812800" y="176032"/>
                      <a:pt x="802892" y="199951"/>
                      <a:pt x="785257" y="217587"/>
                    </a:cubicBezTo>
                    <a:cubicBezTo>
                      <a:pt x="767621" y="235222"/>
                      <a:pt x="743702" y="245130"/>
                      <a:pt x="718762" y="245130"/>
                    </a:cubicBezTo>
                    <a:lnTo>
                      <a:pt x="94039" y="245130"/>
                    </a:lnTo>
                    <a:cubicBezTo>
                      <a:pt x="69098" y="245130"/>
                      <a:pt x="45179" y="235222"/>
                      <a:pt x="27543" y="217587"/>
                    </a:cubicBezTo>
                    <a:cubicBezTo>
                      <a:pt x="9908" y="199951"/>
                      <a:pt x="0" y="176032"/>
                      <a:pt x="0" y="151092"/>
                    </a:cubicBezTo>
                    <a:lnTo>
                      <a:pt x="0" y="94039"/>
                    </a:lnTo>
                    <a:cubicBezTo>
                      <a:pt x="0" y="69098"/>
                      <a:pt x="9908" y="45179"/>
                      <a:pt x="27543" y="27543"/>
                    </a:cubicBezTo>
                    <a:cubicBezTo>
                      <a:pt x="45179" y="9908"/>
                      <a:pt x="69098" y="0"/>
                      <a:pt x="9403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27272">
                      <a:alpha val="100000"/>
                    </a:srgbClr>
                  </a:gs>
                  <a:gs pos="100000">
                    <a:srgbClr val="191919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104775"/>
                <a:ext cx="812800" cy="349905"/>
              </a:xfrm>
              <a:prstGeom prst="rect">
                <a:avLst/>
              </a:prstGeom>
            </p:spPr>
            <p:txBody>
              <a:bodyPr lIns="11881" tIns="11881" rIns="11881" bIns="11881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378323" y="1475397"/>
              <a:ext cx="838895" cy="838895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11881" tIns="11881" rIns="11881" bIns="11881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416092" y="1513166"/>
              <a:ext cx="763357" cy="763357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33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6854" tIns="6854" rIns="6854" bIns="6854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23842" y="1620916"/>
              <a:ext cx="547856" cy="547856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33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6854" tIns="6854" rIns="6854" bIns="6854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613578" y="1711112"/>
              <a:ext cx="368386" cy="367465"/>
            </a:xfrm>
            <a:custGeom>
              <a:avLst/>
              <a:gdLst/>
              <a:ahLst/>
              <a:cxnLst/>
              <a:rect l="l" t="t" r="r" b="b"/>
              <a:pathLst>
                <a:path w="368386" h="367465">
                  <a:moveTo>
                    <a:pt x="0" y="0"/>
                  </a:moveTo>
                  <a:lnTo>
                    <a:pt x="368385" y="0"/>
                  </a:lnTo>
                  <a:lnTo>
                    <a:pt x="368385" y="367465"/>
                  </a:lnTo>
                  <a:lnTo>
                    <a:pt x="0" y="367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446153" y="1543227"/>
              <a:ext cx="703234" cy="703234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6854" tIns="6854" rIns="6854" bIns="6854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1417259" y="1784211"/>
              <a:ext cx="192049" cy="192049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11881" tIns="11881" rIns="11881" bIns="11881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864353" y="1784211"/>
              <a:ext cx="192049" cy="192049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11881" tIns="11881" rIns="11881" bIns="11881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2255876" y="1475397"/>
              <a:ext cx="838895" cy="838895"/>
              <a:chOff x="0" y="0"/>
              <a:chExt cx="812800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11881" tIns="11881" rIns="11881" bIns="11881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2293645" y="1513166"/>
              <a:ext cx="763357" cy="763357"/>
              <a:chOff x="0" y="0"/>
              <a:chExt cx="812800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33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6854" tIns="6854" rIns="6854" bIns="6854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2401396" y="1620916"/>
              <a:ext cx="547856" cy="547856"/>
              <a:chOff x="0" y="0"/>
              <a:chExt cx="812800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33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" name="TextBox 69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6854" tIns="6854" rIns="6854" bIns="6854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sp>
          <p:nvSpPr>
            <p:cNvPr id="70" name="Freeform 70"/>
            <p:cNvSpPr/>
            <p:nvPr/>
          </p:nvSpPr>
          <p:spPr>
            <a:xfrm>
              <a:off x="2491131" y="1711112"/>
              <a:ext cx="368386" cy="367465"/>
            </a:xfrm>
            <a:custGeom>
              <a:avLst/>
              <a:gdLst/>
              <a:ahLst/>
              <a:cxnLst/>
              <a:rect l="l" t="t" r="r" b="b"/>
              <a:pathLst>
                <a:path w="368386" h="367465">
                  <a:moveTo>
                    <a:pt x="0" y="0"/>
                  </a:moveTo>
                  <a:lnTo>
                    <a:pt x="368385" y="0"/>
                  </a:lnTo>
                  <a:lnTo>
                    <a:pt x="368385" y="367465"/>
                  </a:lnTo>
                  <a:lnTo>
                    <a:pt x="0" y="367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71" name="Group 71"/>
            <p:cNvGrpSpPr/>
            <p:nvPr/>
          </p:nvGrpSpPr>
          <p:grpSpPr>
            <a:xfrm>
              <a:off x="2323707" y="1543227"/>
              <a:ext cx="703234" cy="703234"/>
              <a:chOff x="0" y="0"/>
              <a:chExt cx="812800" cy="8128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6854" tIns="6854" rIns="6854" bIns="6854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</p:grpSp>
      <p:sp>
        <p:nvSpPr>
          <p:cNvPr id="74" name="Freeform 74"/>
          <p:cNvSpPr/>
          <p:nvPr/>
        </p:nvSpPr>
        <p:spPr>
          <a:xfrm>
            <a:off x="0" y="6455012"/>
            <a:ext cx="4432471" cy="2942668"/>
          </a:xfrm>
          <a:custGeom>
            <a:avLst/>
            <a:gdLst/>
            <a:ahLst/>
            <a:cxnLst/>
            <a:rect l="l" t="t" r="r" b="b"/>
            <a:pathLst>
              <a:path w="4432471" h="2942668">
                <a:moveTo>
                  <a:pt x="0" y="0"/>
                </a:moveTo>
                <a:lnTo>
                  <a:pt x="4432471" y="0"/>
                </a:lnTo>
                <a:lnTo>
                  <a:pt x="4432471" y="2942668"/>
                </a:lnTo>
                <a:lnTo>
                  <a:pt x="0" y="2942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5" name="AutoShape 75"/>
          <p:cNvSpPr/>
          <p:nvPr/>
        </p:nvSpPr>
        <p:spPr>
          <a:xfrm flipV="1">
            <a:off x="4237483" y="7879121"/>
            <a:ext cx="1118842" cy="1781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6" name="Freeform 76"/>
          <p:cNvSpPr/>
          <p:nvPr/>
        </p:nvSpPr>
        <p:spPr>
          <a:xfrm>
            <a:off x="3256941" y="8289291"/>
            <a:ext cx="624965" cy="692332"/>
          </a:xfrm>
          <a:custGeom>
            <a:avLst/>
            <a:gdLst/>
            <a:ahLst/>
            <a:cxnLst/>
            <a:rect l="l" t="t" r="r" b="b"/>
            <a:pathLst>
              <a:path w="624965" h="692332">
                <a:moveTo>
                  <a:pt x="0" y="0"/>
                </a:moveTo>
                <a:lnTo>
                  <a:pt x="624965" y="0"/>
                </a:lnTo>
                <a:lnTo>
                  <a:pt x="624965" y="692332"/>
                </a:lnTo>
                <a:lnTo>
                  <a:pt x="0" y="6923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7" name="Group 77"/>
          <p:cNvGrpSpPr/>
          <p:nvPr/>
        </p:nvGrpSpPr>
        <p:grpSpPr>
          <a:xfrm>
            <a:off x="10271167" y="3110926"/>
            <a:ext cx="5515030" cy="2928489"/>
            <a:chOff x="0" y="0"/>
            <a:chExt cx="7353373" cy="3904652"/>
          </a:xfrm>
        </p:grpSpPr>
        <p:grpSp>
          <p:nvGrpSpPr>
            <p:cNvPr id="78" name="Group 78"/>
            <p:cNvGrpSpPr/>
            <p:nvPr/>
          </p:nvGrpSpPr>
          <p:grpSpPr>
            <a:xfrm>
              <a:off x="0" y="0"/>
              <a:ext cx="7353373" cy="3904652"/>
              <a:chOff x="0" y="0"/>
              <a:chExt cx="1509972" cy="801797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1509972" cy="801797"/>
              </a:xfrm>
              <a:custGeom>
                <a:avLst/>
                <a:gdLst/>
                <a:ahLst/>
                <a:cxnLst/>
                <a:rect l="l" t="t" r="r" b="b"/>
                <a:pathLst>
                  <a:path w="1509972" h="801797">
                    <a:moveTo>
                      <a:pt x="68869" y="0"/>
                    </a:moveTo>
                    <a:lnTo>
                      <a:pt x="1441103" y="0"/>
                    </a:lnTo>
                    <a:cubicBezTo>
                      <a:pt x="1459368" y="0"/>
                      <a:pt x="1476885" y="7256"/>
                      <a:pt x="1489801" y="20171"/>
                    </a:cubicBezTo>
                    <a:cubicBezTo>
                      <a:pt x="1502716" y="33087"/>
                      <a:pt x="1509972" y="50604"/>
                      <a:pt x="1509972" y="68869"/>
                    </a:cubicBezTo>
                    <a:lnTo>
                      <a:pt x="1509972" y="732928"/>
                    </a:lnTo>
                    <a:cubicBezTo>
                      <a:pt x="1509972" y="770964"/>
                      <a:pt x="1479138" y="801797"/>
                      <a:pt x="1441103" y="801797"/>
                    </a:cubicBezTo>
                    <a:lnTo>
                      <a:pt x="68869" y="801797"/>
                    </a:lnTo>
                    <a:cubicBezTo>
                      <a:pt x="50604" y="801797"/>
                      <a:pt x="33087" y="794542"/>
                      <a:pt x="20171" y="781626"/>
                    </a:cubicBezTo>
                    <a:cubicBezTo>
                      <a:pt x="7256" y="768711"/>
                      <a:pt x="0" y="751194"/>
                      <a:pt x="0" y="732928"/>
                    </a:cubicBezTo>
                    <a:lnTo>
                      <a:pt x="0" y="68869"/>
                    </a:lnTo>
                    <a:cubicBezTo>
                      <a:pt x="0" y="50604"/>
                      <a:pt x="7256" y="33087"/>
                      <a:pt x="20171" y="20171"/>
                    </a:cubicBezTo>
                    <a:cubicBezTo>
                      <a:pt x="33087" y="7256"/>
                      <a:pt x="50604" y="0"/>
                      <a:pt x="688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rnd">
                <a:solidFill>
                  <a:srgbClr val="FF914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0" name="TextBox 80"/>
              <p:cNvSpPr txBox="1"/>
              <p:nvPr/>
            </p:nvSpPr>
            <p:spPr>
              <a:xfrm>
                <a:off x="0" y="-95250"/>
                <a:ext cx="1509972" cy="8970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sp>
          <p:nvSpPr>
            <p:cNvPr id="81" name="TextBox 81"/>
            <p:cNvSpPr txBox="1"/>
            <p:nvPr/>
          </p:nvSpPr>
          <p:spPr>
            <a:xfrm>
              <a:off x="674394" y="489652"/>
              <a:ext cx="6041818" cy="2552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02"/>
                </a:lnSpc>
                <a:spcBef>
                  <a:spcPct val="0"/>
                </a:spcBef>
              </a:pPr>
              <a:r>
                <a:rPr lang="en-US" sz="3644" u="none" strike="noStrike">
                  <a:solidFill>
                    <a:srgbClr val="000000"/>
                  </a:solidFill>
                  <a:ea typeface="杨任东竹石体"/>
                </a:rPr>
                <a:t>載具會持續刷新地圖，並經由伺服端傳送到網頁顯示</a:t>
              </a: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-3124" y="226883"/>
            <a:ext cx="18291124" cy="1036241"/>
            <a:chOff x="0" y="0"/>
            <a:chExt cx="4817415" cy="272919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4817415" cy="272919"/>
            </a:xfrm>
            <a:custGeom>
              <a:avLst/>
              <a:gdLst/>
              <a:ahLst/>
              <a:cxnLst/>
              <a:rect l="l" t="t" r="r" b="b"/>
              <a:pathLst>
                <a:path w="4817415" h="272919">
                  <a:moveTo>
                    <a:pt x="0" y="0"/>
                  </a:moveTo>
                  <a:lnTo>
                    <a:pt x="4817415" y="0"/>
                  </a:lnTo>
                  <a:lnTo>
                    <a:pt x="4817415" y="272919"/>
                  </a:lnTo>
                  <a:lnTo>
                    <a:pt x="0" y="272919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100000"/>
                  </a:srgbClr>
                </a:gs>
                <a:gs pos="100000">
                  <a:srgbClr val="EBEBE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95250"/>
              <a:ext cx="4817415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28700" y="226883"/>
            <a:ext cx="3973254" cy="1036241"/>
            <a:chOff x="0" y="0"/>
            <a:chExt cx="1046454" cy="272919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1046454" cy="272919"/>
            </a:xfrm>
            <a:custGeom>
              <a:avLst/>
              <a:gdLst/>
              <a:ahLst/>
              <a:cxnLst/>
              <a:rect l="l" t="t" r="r" b="b"/>
              <a:pathLst>
                <a:path w="1046454" h="272919">
                  <a:moveTo>
                    <a:pt x="0" y="0"/>
                  </a:moveTo>
                  <a:lnTo>
                    <a:pt x="1046454" y="0"/>
                  </a:lnTo>
                  <a:lnTo>
                    <a:pt x="1046454" y="272919"/>
                  </a:lnTo>
                  <a:lnTo>
                    <a:pt x="0" y="27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0" y="-95250"/>
              <a:ext cx="1046454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88" name="TextBox 88"/>
          <p:cNvSpPr txBox="1"/>
          <p:nvPr/>
        </p:nvSpPr>
        <p:spPr>
          <a:xfrm>
            <a:off x="1813883" y="9459468"/>
            <a:ext cx="804705" cy="54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2"/>
              </a:lnSpc>
              <a:spcBef>
                <a:spcPct val="0"/>
              </a:spcBef>
            </a:pPr>
            <a:r>
              <a:rPr lang="en-US" sz="3180">
                <a:solidFill>
                  <a:srgbClr val="000000"/>
                </a:solidFill>
                <a:ea typeface="杨任东竹石体"/>
              </a:rPr>
              <a:t>網頁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9839548" y="9459468"/>
            <a:ext cx="1207058" cy="54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2"/>
              </a:lnSpc>
              <a:spcBef>
                <a:spcPct val="0"/>
              </a:spcBef>
            </a:pPr>
            <a:r>
              <a:rPr lang="en-US" sz="3180">
                <a:solidFill>
                  <a:srgbClr val="000000"/>
                </a:solidFill>
                <a:ea typeface="杨任东竹石体"/>
              </a:rPr>
              <a:t>伺服端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6270510" y="9459468"/>
            <a:ext cx="804705" cy="54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2"/>
              </a:lnSpc>
              <a:spcBef>
                <a:spcPct val="0"/>
              </a:spcBef>
            </a:pPr>
            <a:r>
              <a:rPr lang="en-US" sz="3180">
                <a:solidFill>
                  <a:srgbClr val="000000"/>
                </a:solidFill>
                <a:ea typeface="杨任东竹石体"/>
              </a:rPr>
              <a:t>載具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4698365" y="9459468"/>
            <a:ext cx="804705" cy="54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2"/>
              </a:lnSpc>
              <a:spcBef>
                <a:spcPct val="0"/>
              </a:spcBef>
            </a:pPr>
            <a:r>
              <a:rPr lang="en-US" sz="3180">
                <a:solidFill>
                  <a:srgbClr val="000000"/>
                </a:solidFill>
                <a:ea typeface="杨任东竹石体"/>
              </a:rPr>
              <a:t>網頁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615718" y="222684"/>
            <a:ext cx="2793316" cy="9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spc="-456">
                <a:solidFill>
                  <a:srgbClr val="000000"/>
                </a:solidFill>
                <a:ea typeface="杨任东竹石体"/>
              </a:rPr>
              <a:t>地圖繪製</a:t>
            </a:r>
          </a:p>
        </p:txBody>
      </p:sp>
      <p:sp>
        <p:nvSpPr>
          <p:cNvPr id="93" name="Freeform 93"/>
          <p:cNvSpPr/>
          <p:nvPr/>
        </p:nvSpPr>
        <p:spPr>
          <a:xfrm>
            <a:off x="9863933" y="6869418"/>
            <a:ext cx="1204962" cy="2266942"/>
          </a:xfrm>
          <a:custGeom>
            <a:avLst/>
            <a:gdLst/>
            <a:ahLst/>
            <a:cxnLst/>
            <a:rect l="l" t="t" r="r" b="b"/>
            <a:pathLst>
              <a:path w="1204962" h="2266942">
                <a:moveTo>
                  <a:pt x="0" y="0"/>
                </a:moveTo>
                <a:lnTo>
                  <a:pt x="1204962" y="0"/>
                </a:lnTo>
                <a:lnTo>
                  <a:pt x="1204962" y="2266942"/>
                </a:lnTo>
                <a:lnTo>
                  <a:pt x="0" y="22669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5070" t="-8426" r="-613947" b="-112442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4" y="226883"/>
            <a:ext cx="18291124" cy="1036241"/>
            <a:chOff x="0" y="0"/>
            <a:chExt cx="4817415" cy="272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415" cy="272919"/>
            </a:xfrm>
            <a:custGeom>
              <a:avLst/>
              <a:gdLst/>
              <a:ahLst/>
              <a:cxnLst/>
              <a:rect l="l" t="t" r="r" b="b"/>
              <a:pathLst>
                <a:path w="4817415" h="272919">
                  <a:moveTo>
                    <a:pt x="0" y="0"/>
                  </a:moveTo>
                  <a:lnTo>
                    <a:pt x="4817415" y="0"/>
                  </a:lnTo>
                  <a:lnTo>
                    <a:pt x="4817415" y="272919"/>
                  </a:lnTo>
                  <a:lnTo>
                    <a:pt x="0" y="272919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100000"/>
                  </a:srgbClr>
                </a:gs>
                <a:gs pos="100000">
                  <a:srgbClr val="EBEBE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7415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26883"/>
            <a:ext cx="3973254" cy="1036241"/>
            <a:chOff x="0" y="0"/>
            <a:chExt cx="1046454" cy="2729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6454" cy="272919"/>
            </a:xfrm>
            <a:custGeom>
              <a:avLst/>
              <a:gdLst/>
              <a:ahLst/>
              <a:cxnLst/>
              <a:rect l="l" t="t" r="r" b="b"/>
              <a:pathLst>
                <a:path w="1046454" h="272919">
                  <a:moveTo>
                    <a:pt x="0" y="0"/>
                  </a:moveTo>
                  <a:lnTo>
                    <a:pt x="1046454" y="0"/>
                  </a:lnTo>
                  <a:lnTo>
                    <a:pt x="1046454" y="272919"/>
                  </a:lnTo>
                  <a:lnTo>
                    <a:pt x="0" y="27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046454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15718" y="222684"/>
            <a:ext cx="2793316" cy="9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spc="-456">
                <a:solidFill>
                  <a:srgbClr val="000000"/>
                </a:solidFill>
                <a:ea typeface="杨任东竹石体"/>
              </a:rPr>
              <a:t>實驗評估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49932" y="2524800"/>
            <a:ext cx="5561068" cy="1475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987"/>
              </a:lnSpc>
              <a:spcBef>
                <a:spcPct val="0"/>
              </a:spcBef>
            </a:pPr>
            <a:r>
              <a:rPr lang="en-US" sz="8562" dirty="0" err="1">
                <a:solidFill>
                  <a:srgbClr val="000000"/>
                </a:solidFill>
                <a:ea typeface="Noto Sans T Chinese"/>
              </a:rPr>
              <a:t>低光源測試</a:t>
            </a:r>
            <a:endParaRPr lang="en-US" sz="8562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93623" y="7264056"/>
            <a:ext cx="4448758" cy="1475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987"/>
              </a:lnSpc>
              <a:spcBef>
                <a:spcPct val="0"/>
              </a:spcBef>
            </a:pPr>
            <a:r>
              <a:rPr lang="en-US" sz="8562">
                <a:solidFill>
                  <a:srgbClr val="000000"/>
                </a:solidFill>
                <a:ea typeface="Noto Sans T Chinese"/>
              </a:rPr>
              <a:t>煙霧測試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4" y="226883"/>
            <a:ext cx="18291124" cy="1036241"/>
            <a:chOff x="0" y="0"/>
            <a:chExt cx="4817415" cy="272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415" cy="272919"/>
            </a:xfrm>
            <a:custGeom>
              <a:avLst/>
              <a:gdLst/>
              <a:ahLst/>
              <a:cxnLst/>
              <a:rect l="l" t="t" r="r" b="b"/>
              <a:pathLst>
                <a:path w="4817415" h="272919">
                  <a:moveTo>
                    <a:pt x="0" y="0"/>
                  </a:moveTo>
                  <a:lnTo>
                    <a:pt x="4817415" y="0"/>
                  </a:lnTo>
                  <a:lnTo>
                    <a:pt x="4817415" y="272919"/>
                  </a:lnTo>
                  <a:lnTo>
                    <a:pt x="0" y="272919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100000"/>
                  </a:srgbClr>
                </a:gs>
                <a:gs pos="100000">
                  <a:srgbClr val="EBEBE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7415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26883"/>
            <a:ext cx="3973254" cy="1036241"/>
            <a:chOff x="0" y="0"/>
            <a:chExt cx="1046454" cy="2729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6454" cy="272919"/>
            </a:xfrm>
            <a:custGeom>
              <a:avLst/>
              <a:gdLst/>
              <a:ahLst/>
              <a:cxnLst/>
              <a:rect l="l" t="t" r="r" b="b"/>
              <a:pathLst>
                <a:path w="1046454" h="272919">
                  <a:moveTo>
                    <a:pt x="0" y="0"/>
                  </a:moveTo>
                  <a:lnTo>
                    <a:pt x="1046454" y="0"/>
                  </a:lnTo>
                  <a:lnTo>
                    <a:pt x="1046454" y="272919"/>
                  </a:lnTo>
                  <a:lnTo>
                    <a:pt x="0" y="27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046454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19230" y="2265645"/>
            <a:ext cx="17049540" cy="6992655"/>
          </a:xfrm>
          <a:custGeom>
            <a:avLst/>
            <a:gdLst/>
            <a:ahLst/>
            <a:cxnLst/>
            <a:rect l="l" t="t" r="r" b="b"/>
            <a:pathLst>
              <a:path w="17049540" h="6992655">
                <a:moveTo>
                  <a:pt x="0" y="0"/>
                </a:moveTo>
                <a:lnTo>
                  <a:pt x="17049540" y="0"/>
                </a:lnTo>
                <a:lnTo>
                  <a:pt x="17049540" y="6992655"/>
                </a:lnTo>
                <a:lnTo>
                  <a:pt x="0" y="699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" r="-256" b="-160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615718" y="222684"/>
            <a:ext cx="2793316" cy="9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spc="-456">
                <a:solidFill>
                  <a:srgbClr val="000000"/>
                </a:solidFill>
                <a:ea typeface="杨任东竹石体"/>
              </a:rPr>
              <a:t>結論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4" y="226883"/>
            <a:ext cx="18291124" cy="1036241"/>
            <a:chOff x="0" y="0"/>
            <a:chExt cx="4817415" cy="272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415" cy="272919"/>
            </a:xfrm>
            <a:custGeom>
              <a:avLst/>
              <a:gdLst/>
              <a:ahLst/>
              <a:cxnLst/>
              <a:rect l="l" t="t" r="r" b="b"/>
              <a:pathLst>
                <a:path w="4817415" h="272919">
                  <a:moveTo>
                    <a:pt x="0" y="0"/>
                  </a:moveTo>
                  <a:lnTo>
                    <a:pt x="4817415" y="0"/>
                  </a:lnTo>
                  <a:lnTo>
                    <a:pt x="4817415" y="272919"/>
                  </a:lnTo>
                  <a:lnTo>
                    <a:pt x="0" y="272919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100000"/>
                  </a:srgbClr>
                </a:gs>
                <a:gs pos="100000">
                  <a:srgbClr val="EBEBE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7415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26883"/>
            <a:ext cx="3973254" cy="1036241"/>
            <a:chOff x="0" y="0"/>
            <a:chExt cx="1046454" cy="2729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6454" cy="272919"/>
            </a:xfrm>
            <a:custGeom>
              <a:avLst/>
              <a:gdLst/>
              <a:ahLst/>
              <a:cxnLst/>
              <a:rect l="l" t="t" r="r" b="b"/>
              <a:pathLst>
                <a:path w="1046454" h="272919">
                  <a:moveTo>
                    <a:pt x="0" y="0"/>
                  </a:moveTo>
                  <a:lnTo>
                    <a:pt x="1046454" y="0"/>
                  </a:lnTo>
                  <a:lnTo>
                    <a:pt x="1046454" y="272919"/>
                  </a:lnTo>
                  <a:lnTo>
                    <a:pt x="0" y="27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046454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480605"/>
            <a:ext cx="16230600" cy="6921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7651" lvl="1" indent="-488826">
              <a:lnSpc>
                <a:spcPts val="11230"/>
              </a:lnSpc>
              <a:buFont typeface="Arial"/>
              <a:buChar char="•"/>
            </a:pPr>
            <a:r>
              <a:rPr lang="en-US" sz="4528">
                <a:solidFill>
                  <a:srgbClr val="000000"/>
                </a:solidFill>
                <a:latin typeface="杨任东竹石体"/>
                <a:ea typeface="杨任东竹石体"/>
              </a:rPr>
              <a:t>動機 .......................................................................................  P3.</a:t>
            </a:r>
          </a:p>
          <a:p>
            <a:pPr marL="977651" lvl="1" indent="-488826" algn="l">
              <a:lnSpc>
                <a:spcPts val="11230"/>
              </a:lnSpc>
              <a:buFont typeface="Arial"/>
              <a:buChar char="•"/>
            </a:pPr>
            <a:r>
              <a:rPr lang="en-US" sz="4528">
                <a:solidFill>
                  <a:srgbClr val="000000"/>
                </a:solidFill>
                <a:latin typeface="杨任东竹石体"/>
                <a:ea typeface="杨任东竹石体"/>
              </a:rPr>
              <a:t>功能介紹 .............................................................................  P4.</a:t>
            </a:r>
          </a:p>
          <a:p>
            <a:pPr marL="977651" lvl="1" indent="-488826">
              <a:lnSpc>
                <a:spcPts val="11230"/>
              </a:lnSpc>
              <a:buFont typeface="Arial"/>
              <a:buChar char="•"/>
            </a:pPr>
            <a:r>
              <a:rPr lang="en-US" sz="4528">
                <a:solidFill>
                  <a:srgbClr val="000000"/>
                </a:solidFill>
                <a:latin typeface="杨任东竹石体"/>
                <a:ea typeface="杨任东竹石体"/>
              </a:rPr>
              <a:t>實驗評估 .............................................................................  P12.</a:t>
            </a:r>
          </a:p>
          <a:p>
            <a:pPr marL="977651" lvl="1" indent="-488826">
              <a:lnSpc>
                <a:spcPts val="11230"/>
              </a:lnSpc>
              <a:buFont typeface="Arial"/>
              <a:buChar char="•"/>
            </a:pPr>
            <a:r>
              <a:rPr lang="en-US" sz="4528">
                <a:solidFill>
                  <a:srgbClr val="000000"/>
                </a:solidFill>
                <a:latin typeface="杨任东竹石体"/>
                <a:ea typeface="杨任东竹石体"/>
              </a:rPr>
              <a:t>未來展望 .............................................................................  P13.</a:t>
            </a:r>
          </a:p>
          <a:p>
            <a:pPr marL="977651" lvl="1" indent="-488826">
              <a:lnSpc>
                <a:spcPts val="11230"/>
              </a:lnSpc>
              <a:buFont typeface="Arial"/>
              <a:buChar char="•"/>
            </a:pPr>
            <a:r>
              <a:rPr lang="en-US" sz="4528">
                <a:solidFill>
                  <a:srgbClr val="000000"/>
                </a:solidFill>
                <a:latin typeface="杨任东竹石体"/>
                <a:ea typeface="杨任东竹石体"/>
              </a:rPr>
              <a:t>結論 .......................................................................................  P15.</a:t>
            </a:r>
          </a:p>
        </p:txBody>
      </p:sp>
      <p:sp>
        <p:nvSpPr>
          <p:cNvPr id="9" name="Freeform 9"/>
          <p:cNvSpPr/>
          <p:nvPr/>
        </p:nvSpPr>
        <p:spPr>
          <a:xfrm>
            <a:off x="14940991" y="6939991"/>
            <a:ext cx="2318309" cy="2318309"/>
          </a:xfrm>
          <a:custGeom>
            <a:avLst/>
            <a:gdLst/>
            <a:ahLst/>
            <a:cxnLst/>
            <a:rect l="l" t="t" r="r" b="b"/>
            <a:pathLst>
              <a:path w="2318309" h="2318309">
                <a:moveTo>
                  <a:pt x="0" y="0"/>
                </a:moveTo>
                <a:lnTo>
                  <a:pt x="2318309" y="0"/>
                </a:lnTo>
                <a:lnTo>
                  <a:pt x="2318309" y="2318309"/>
                </a:lnTo>
                <a:lnTo>
                  <a:pt x="0" y="2318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615718" y="222684"/>
            <a:ext cx="2793316" cy="9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spc="-456">
                <a:solidFill>
                  <a:srgbClr val="000000"/>
                </a:solidFill>
                <a:ea typeface="杨任东竹石体"/>
              </a:rPr>
              <a:t>目錄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4" y="226883"/>
            <a:ext cx="18291124" cy="1036241"/>
            <a:chOff x="0" y="0"/>
            <a:chExt cx="4817415" cy="272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415" cy="272919"/>
            </a:xfrm>
            <a:custGeom>
              <a:avLst/>
              <a:gdLst/>
              <a:ahLst/>
              <a:cxnLst/>
              <a:rect l="l" t="t" r="r" b="b"/>
              <a:pathLst>
                <a:path w="4817415" h="272919">
                  <a:moveTo>
                    <a:pt x="0" y="0"/>
                  </a:moveTo>
                  <a:lnTo>
                    <a:pt x="4817415" y="0"/>
                  </a:lnTo>
                  <a:lnTo>
                    <a:pt x="4817415" y="272919"/>
                  </a:lnTo>
                  <a:lnTo>
                    <a:pt x="0" y="272919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100000"/>
                  </a:srgbClr>
                </a:gs>
                <a:gs pos="100000">
                  <a:srgbClr val="EBEBE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7415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26883"/>
            <a:ext cx="3973254" cy="1036241"/>
            <a:chOff x="0" y="0"/>
            <a:chExt cx="1046454" cy="2729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6454" cy="272919"/>
            </a:xfrm>
            <a:custGeom>
              <a:avLst/>
              <a:gdLst/>
              <a:ahLst/>
              <a:cxnLst/>
              <a:rect l="l" t="t" r="r" b="b"/>
              <a:pathLst>
                <a:path w="1046454" h="272919">
                  <a:moveTo>
                    <a:pt x="0" y="0"/>
                  </a:moveTo>
                  <a:lnTo>
                    <a:pt x="1046454" y="0"/>
                  </a:lnTo>
                  <a:lnTo>
                    <a:pt x="1046454" y="272919"/>
                  </a:lnTo>
                  <a:lnTo>
                    <a:pt x="0" y="27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046454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080661" y="6079661"/>
            <a:ext cx="3178639" cy="3178639"/>
          </a:xfrm>
          <a:custGeom>
            <a:avLst/>
            <a:gdLst/>
            <a:ahLst/>
            <a:cxnLst/>
            <a:rect l="l" t="t" r="r" b="b"/>
            <a:pathLst>
              <a:path w="3178639" h="3178639">
                <a:moveTo>
                  <a:pt x="0" y="0"/>
                </a:moveTo>
                <a:lnTo>
                  <a:pt x="3178639" y="0"/>
                </a:lnTo>
                <a:lnTo>
                  <a:pt x="3178639" y="3178639"/>
                </a:lnTo>
                <a:lnTo>
                  <a:pt x="0" y="3178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615718" y="222684"/>
            <a:ext cx="2793316" cy="9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spc="-456">
                <a:solidFill>
                  <a:srgbClr val="000000"/>
                </a:solidFill>
                <a:ea typeface="杨任东竹石体"/>
              </a:rPr>
              <a:t>動機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72985" y="2076139"/>
            <a:ext cx="13742030" cy="447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9"/>
              </a:lnSpc>
              <a:spcBef>
                <a:spcPct val="0"/>
              </a:spcBef>
            </a:pPr>
            <a:r>
              <a:rPr lang="en-US" sz="3999" u="none" strike="noStrike">
                <a:solidFill>
                  <a:srgbClr val="000000"/>
                </a:solidFill>
                <a:latin typeface="杨任东竹石体"/>
                <a:ea typeface="杨任东竹石体"/>
              </a:rPr>
              <a:t>D2RSR的創建是為了透過準確的即時環境信息，增進救援工作的效率。我們不滿足於基礎功能，還進一步開發了物件識別與地圖製作功能，以提供更全面的支援。此外，我們將程式碼開源，希望能吸引理念相近的夥伴加入。我們期望D2RSR能進入市場，讓更多人獲得這種無需依賴特定載具或技術、成本效益高的系統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4" y="226883"/>
            <a:ext cx="18291124" cy="1036241"/>
            <a:chOff x="0" y="0"/>
            <a:chExt cx="4817415" cy="272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415" cy="272919"/>
            </a:xfrm>
            <a:custGeom>
              <a:avLst/>
              <a:gdLst/>
              <a:ahLst/>
              <a:cxnLst/>
              <a:rect l="l" t="t" r="r" b="b"/>
              <a:pathLst>
                <a:path w="4817415" h="272919">
                  <a:moveTo>
                    <a:pt x="0" y="0"/>
                  </a:moveTo>
                  <a:lnTo>
                    <a:pt x="4817415" y="0"/>
                  </a:lnTo>
                  <a:lnTo>
                    <a:pt x="4817415" y="272919"/>
                  </a:lnTo>
                  <a:lnTo>
                    <a:pt x="0" y="272919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100000"/>
                  </a:srgbClr>
                </a:gs>
                <a:gs pos="100000">
                  <a:srgbClr val="EBEBE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7415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26883"/>
            <a:ext cx="3973254" cy="1036241"/>
            <a:chOff x="0" y="0"/>
            <a:chExt cx="1046454" cy="2729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6454" cy="272919"/>
            </a:xfrm>
            <a:custGeom>
              <a:avLst/>
              <a:gdLst/>
              <a:ahLst/>
              <a:cxnLst/>
              <a:rect l="l" t="t" r="r" b="b"/>
              <a:pathLst>
                <a:path w="1046454" h="272919">
                  <a:moveTo>
                    <a:pt x="0" y="0"/>
                  </a:moveTo>
                  <a:lnTo>
                    <a:pt x="1046454" y="0"/>
                  </a:lnTo>
                  <a:lnTo>
                    <a:pt x="1046454" y="272919"/>
                  </a:lnTo>
                  <a:lnTo>
                    <a:pt x="0" y="27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046454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32146" y="3985937"/>
            <a:ext cx="423553" cy="256306"/>
            <a:chOff x="0" y="0"/>
            <a:chExt cx="569000" cy="3443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9000" cy="344321"/>
            </a:xfrm>
            <a:custGeom>
              <a:avLst/>
              <a:gdLst/>
              <a:ahLst/>
              <a:cxnLst/>
              <a:rect l="l" t="t" r="r" b="b"/>
              <a:pathLst>
                <a:path w="569000" h="344321">
                  <a:moveTo>
                    <a:pt x="0" y="0"/>
                  </a:moveTo>
                  <a:lnTo>
                    <a:pt x="569000" y="0"/>
                  </a:lnTo>
                  <a:lnTo>
                    <a:pt x="569000" y="344321"/>
                  </a:lnTo>
                  <a:lnTo>
                    <a:pt x="0" y="344321"/>
                  </a:lnTo>
                  <a:close/>
                </a:path>
              </a:pathLst>
            </a:custGeom>
            <a:gradFill rotWithShape="1">
              <a:gsLst>
                <a:gs pos="0">
                  <a:srgbClr val="2E3360">
                    <a:alpha val="100000"/>
                  </a:srgbClr>
                </a:gs>
                <a:gs pos="100000">
                  <a:srgbClr val="7F7EA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569000" cy="449096"/>
            </a:xfrm>
            <a:prstGeom prst="rect">
              <a:avLst/>
            </a:prstGeom>
          </p:spPr>
          <p:txBody>
            <a:bodyPr lIns="6776" tIns="6776" rIns="6776" bIns="6776" rtlCol="0" anchor="ctr"/>
            <a:lstStyle/>
            <a:p>
              <a:pPr algn="ctr">
                <a:lnSpc>
                  <a:spcPts val="5371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15203923" y="4390252"/>
            <a:ext cx="878" cy="122086"/>
          </a:xfrm>
          <a:prstGeom prst="line">
            <a:avLst/>
          </a:prstGeom>
          <a:ln w="38100" cap="flat">
            <a:solidFill>
              <a:srgbClr val="F8B1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5208211" y="4660547"/>
            <a:ext cx="383577" cy="3835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6776" tIns="6776" rIns="6776" bIns="6776" rtlCol="0" anchor="ctr"/>
            <a:lstStyle/>
            <a:p>
              <a:pPr algn="ctr">
                <a:lnSpc>
                  <a:spcPts val="537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25481" y="4677817"/>
            <a:ext cx="349037" cy="34903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336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3909" tIns="3909" rIns="3909" bIns="3909" rtlCol="0" anchor="ctr"/>
            <a:lstStyle/>
            <a:p>
              <a:pPr algn="ctr">
                <a:lnSpc>
                  <a:spcPts val="537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274749" y="4727084"/>
            <a:ext cx="250502" cy="25050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3909" tIns="3909" rIns="3909" bIns="3909" rtlCol="0" anchor="ctr"/>
            <a:lstStyle/>
            <a:p>
              <a:pPr algn="ctr">
                <a:lnSpc>
                  <a:spcPts val="5371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5315779" y="4768326"/>
            <a:ext cx="168441" cy="168020"/>
          </a:xfrm>
          <a:custGeom>
            <a:avLst/>
            <a:gdLst/>
            <a:ahLst/>
            <a:cxnLst/>
            <a:rect l="l" t="t" r="r" b="b"/>
            <a:pathLst>
              <a:path w="168441" h="168020">
                <a:moveTo>
                  <a:pt x="0" y="0"/>
                </a:moveTo>
                <a:lnTo>
                  <a:pt x="168441" y="0"/>
                </a:lnTo>
                <a:lnTo>
                  <a:pt x="168441" y="168019"/>
                </a:lnTo>
                <a:lnTo>
                  <a:pt x="0" y="168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5239226" y="4691562"/>
            <a:ext cx="321547" cy="32154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3909" tIns="3909" rIns="3909" bIns="3909" rtlCol="0" anchor="ctr"/>
            <a:lstStyle/>
            <a:p>
              <a:pPr algn="ctr">
                <a:lnSpc>
                  <a:spcPts val="537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683255" y="4801749"/>
            <a:ext cx="87813" cy="8781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6776" tIns="6776" rIns="6776" bIns="6776" rtlCol="0" anchor="ctr"/>
            <a:lstStyle/>
            <a:p>
              <a:pPr algn="ctr">
                <a:lnSpc>
                  <a:spcPts val="537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887684" y="4801749"/>
            <a:ext cx="87813" cy="8781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6776" tIns="6776" rIns="6776" bIns="6776" rtlCol="0" anchor="ctr"/>
            <a:lstStyle/>
            <a:p>
              <a:pPr algn="ctr">
                <a:lnSpc>
                  <a:spcPts val="5371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066704" y="4660547"/>
            <a:ext cx="383577" cy="38357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6776" tIns="6776" rIns="6776" bIns="6776" rtlCol="0" anchor="ctr"/>
            <a:lstStyle/>
            <a:p>
              <a:pPr algn="ctr">
                <a:lnSpc>
                  <a:spcPts val="5371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083973" y="4677817"/>
            <a:ext cx="349037" cy="34903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336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3909" tIns="3909" rIns="3909" bIns="3909" rtlCol="0" anchor="ctr"/>
            <a:lstStyle/>
            <a:p>
              <a:pPr algn="ctr">
                <a:lnSpc>
                  <a:spcPts val="5371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133241" y="4727084"/>
            <a:ext cx="250502" cy="25050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3909" tIns="3909" rIns="3909" bIns="3909" rtlCol="0" anchor="ctr"/>
            <a:lstStyle/>
            <a:p>
              <a:pPr algn="ctr">
                <a:lnSpc>
                  <a:spcPts val="5371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6174272" y="4768326"/>
            <a:ext cx="168441" cy="168020"/>
          </a:xfrm>
          <a:custGeom>
            <a:avLst/>
            <a:gdLst/>
            <a:ahLst/>
            <a:cxnLst/>
            <a:rect l="l" t="t" r="r" b="b"/>
            <a:pathLst>
              <a:path w="168441" h="168020">
                <a:moveTo>
                  <a:pt x="0" y="0"/>
                </a:moveTo>
                <a:lnTo>
                  <a:pt x="168440" y="0"/>
                </a:lnTo>
                <a:lnTo>
                  <a:pt x="168440" y="168019"/>
                </a:lnTo>
                <a:lnTo>
                  <a:pt x="0" y="168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1" name="Group 41"/>
          <p:cNvGrpSpPr/>
          <p:nvPr/>
        </p:nvGrpSpPr>
        <p:grpSpPr>
          <a:xfrm>
            <a:off x="16097719" y="4691562"/>
            <a:ext cx="321547" cy="321547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3909" tIns="3909" rIns="3909" bIns="3909" rtlCol="0" anchor="ctr"/>
            <a:lstStyle/>
            <a:p>
              <a:pPr algn="ctr">
                <a:lnSpc>
                  <a:spcPts val="5371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611764" y="2519581"/>
            <a:ext cx="2368824" cy="3277015"/>
            <a:chOff x="0" y="-66675"/>
            <a:chExt cx="3158432" cy="4369353"/>
          </a:xfrm>
        </p:grpSpPr>
        <p:grpSp>
          <p:nvGrpSpPr>
            <p:cNvPr id="45" name="Group 45"/>
            <p:cNvGrpSpPr/>
            <p:nvPr/>
          </p:nvGrpSpPr>
          <p:grpSpPr>
            <a:xfrm>
              <a:off x="564618" y="2572620"/>
              <a:ext cx="2029197" cy="602994"/>
              <a:chOff x="0" y="0"/>
              <a:chExt cx="849880" cy="25254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49880" cy="252549"/>
              </a:xfrm>
              <a:custGeom>
                <a:avLst/>
                <a:gdLst/>
                <a:ahLst/>
                <a:cxnLst/>
                <a:rect l="l" t="t" r="r" b="b"/>
                <a:pathLst>
                  <a:path w="849880" h="252549">
                    <a:moveTo>
                      <a:pt x="126275" y="0"/>
                    </a:moveTo>
                    <a:lnTo>
                      <a:pt x="723605" y="0"/>
                    </a:lnTo>
                    <a:cubicBezTo>
                      <a:pt x="757095" y="0"/>
                      <a:pt x="789214" y="13304"/>
                      <a:pt x="812895" y="36985"/>
                    </a:cubicBezTo>
                    <a:cubicBezTo>
                      <a:pt x="836576" y="60666"/>
                      <a:pt x="849880" y="92785"/>
                      <a:pt x="849880" y="126275"/>
                    </a:cubicBezTo>
                    <a:lnTo>
                      <a:pt x="849880" y="126275"/>
                    </a:lnTo>
                    <a:cubicBezTo>
                      <a:pt x="849880" y="196014"/>
                      <a:pt x="793345" y="252549"/>
                      <a:pt x="723605" y="252549"/>
                    </a:cubicBezTo>
                    <a:lnTo>
                      <a:pt x="126275" y="252549"/>
                    </a:lnTo>
                    <a:cubicBezTo>
                      <a:pt x="56535" y="252549"/>
                      <a:pt x="0" y="196014"/>
                      <a:pt x="0" y="126275"/>
                    </a:cubicBezTo>
                    <a:lnTo>
                      <a:pt x="0" y="126275"/>
                    </a:lnTo>
                    <a:cubicBezTo>
                      <a:pt x="0" y="56535"/>
                      <a:pt x="56535" y="0"/>
                      <a:pt x="12627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5D5D">
                      <a:alpha val="100000"/>
                    </a:srgbClr>
                  </a:gs>
                  <a:gs pos="100000">
                    <a:srgbClr val="EBEBEB">
                      <a:alpha val="100000"/>
                    </a:srgbClr>
                  </a:gs>
                </a:gsLst>
                <a:lin ang="0"/>
              </a:gradFill>
              <a:ln w="95250" cap="rnd">
                <a:solidFill>
                  <a:srgbClr val="545454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104775"/>
                <a:ext cx="849880" cy="357324"/>
              </a:xfrm>
              <a:prstGeom prst="rect">
                <a:avLst/>
              </a:prstGeom>
            </p:spPr>
            <p:txBody>
              <a:bodyPr lIns="6776" tIns="6776" rIns="6776" bIns="6776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564618" y="2041429"/>
              <a:ext cx="1348639" cy="467584"/>
              <a:chOff x="0" y="0"/>
              <a:chExt cx="869906" cy="301603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69906" cy="301603"/>
              </a:xfrm>
              <a:custGeom>
                <a:avLst/>
                <a:gdLst/>
                <a:ahLst/>
                <a:cxnLst/>
                <a:rect l="l" t="t" r="r" b="b"/>
                <a:pathLst>
                  <a:path w="869906" h="301603">
                    <a:moveTo>
                      <a:pt x="150802" y="0"/>
                    </a:moveTo>
                    <a:lnTo>
                      <a:pt x="719104" y="0"/>
                    </a:lnTo>
                    <a:cubicBezTo>
                      <a:pt x="759099" y="0"/>
                      <a:pt x="797456" y="15888"/>
                      <a:pt x="825737" y="44169"/>
                    </a:cubicBezTo>
                    <a:cubicBezTo>
                      <a:pt x="854018" y="72450"/>
                      <a:pt x="869906" y="110807"/>
                      <a:pt x="869906" y="150802"/>
                    </a:cubicBezTo>
                    <a:lnTo>
                      <a:pt x="869906" y="150802"/>
                    </a:lnTo>
                    <a:cubicBezTo>
                      <a:pt x="869906" y="234087"/>
                      <a:pt x="802390" y="301603"/>
                      <a:pt x="719104" y="301603"/>
                    </a:cubicBezTo>
                    <a:lnTo>
                      <a:pt x="150802" y="301603"/>
                    </a:lnTo>
                    <a:cubicBezTo>
                      <a:pt x="67516" y="301603"/>
                      <a:pt x="0" y="234087"/>
                      <a:pt x="0" y="150802"/>
                    </a:cubicBezTo>
                    <a:lnTo>
                      <a:pt x="0" y="150802"/>
                    </a:lnTo>
                    <a:cubicBezTo>
                      <a:pt x="0" y="67516"/>
                      <a:pt x="67516" y="0"/>
                      <a:pt x="15080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5D5D">
                      <a:alpha val="100000"/>
                    </a:srgbClr>
                  </a:gs>
                  <a:gs pos="100000">
                    <a:srgbClr val="EBEBEB">
                      <a:alpha val="100000"/>
                    </a:srgbClr>
                  </a:gs>
                </a:gsLst>
                <a:lin ang="0"/>
              </a:gradFill>
              <a:ln w="95250" cap="rnd">
                <a:solidFill>
                  <a:srgbClr val="545454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104775"/>
                <a:ext cx="869906" cy="406378"/>
              </a:xfrm>
              <a:prstGeom prst="rect">
                <a:avLst/>
              </a:prstGeom>
            </p:spPr>
            <p:txBody>
              <a:bodyPr lIns="6776" tIns="6776" rIns="6776" bIns="6776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sp>
          <p:nvSpPr>
            <p:cNvPr id="51" name="AutoShape 51"/>
            <p:cNvSpPr/>
            <p:nvPr/>
          </p:nvSpPr>
          <p:spPr>
            <a:xfrm flipH="1" flipV="1">
              <a:off x="1750131" y="2427553"/>
              <a:ext cx="240" cy="162919"/>
            </a:xfrm>
            <a:prstGeom prst="line">
              <a:avLst/>
            </a:prstGeom>
            <a:ln w="50800" cap="flat">
              <a:solidFill>
                <a:srgbClr val="F8B13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653151" y="2059336"/>
              <a:ext cx="1260106" cy="449607"/>
              <a:chOff x="0" y="0"/>
              <a:chExt cx="812800" cy="290008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2900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0008">
                    <a:moveTo>
                      <a:pt x="145004" y="0"/>
                    </a:moveTo>
                    <a:lnTo>
                      <a:pt x="667796" y="0"/>
                    </a:lnTo>
                    <a:cubicBezTo>
                      <a:pt x="706253" y="0"/>
                      <a:pt x="743136" y="15277"/>
                      <a:pt x="770329" y="42471"/>
                    </a:cubicBezTo>
                    <a:cubicBezTo>
                      <a:pt x="797523" y="69664"/>
                      <a:pt x="812800" y="106547"/>
                      <a:pt x="812800" y="145004"/>
                    </a:cubicBezTo>
                    <a:lnTo>
                      <a:pt x="812800" y="145004"/>
                    </a:lnTo>
                    <a:cubicBezTo>
                      <a:pt x="812800" y="225088"/>
                      <a:pt x="747879" y="290008"/>
                      <a:pt x="667796" y="290008"/>
                    </a:cubicBezTo>
                    <a:lnTo>
                      <a:pt x="145004" y="290008"/>
                    </a:lnTo>
                    <a:cubicBezTo>
                      <a:pt x="106547" y="290008"/>
                      <a:pt x="69664" y="274731"/>
                      <a:pt x="42471" y="247537"/>
                    </a:cubicBezTo>
                    <a:cubicBezTo>
                      <a:pt x="15277" y="220344"/>
                      <a:pt x="0" y="183461"/>
                      <a:pt x="0" y="145004"/>
                    </a:cubicBezTo>
                    <a:lnTo>
                      <a:pt x="0" y="145004"/>
                    </a:lnTo>
                    <a:cubicBezTo>
                      <a:pt x="0" y="106547"/>
                      <a:pt x="15277" y="69664"/>
                      <a:pt x="42471" y="42471"/>
                    </a:cubicBezTo>
                    <a:cubicBezTo>
                      <a:pt x="69664" y="15277"/>
                      <a:pt x="106547" y="0"/>
                      <a:pt x="14500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27272">
                      <a:alpha val="100000"/>
                    </a:srgbClr>
                  </a:gs>
                  <a:gs pos="100000">
                    <a:srgbClr val="191919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104775"/>
                <a:ext cx="812800" cy="394783"/>
              </a:xfrm>
              <a:prstGeom prst="rect">
                <a:avLst/>
              </a:prstGeom>
            </p:spPr>
            <p:txBody>
              <a:bodyPr lIns="6776" tIns="6776" rIns="6776" bIns="6776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653151" y="2590334"/>
              <a:ext cx="1940664" cy="585279"/>
              <a:chOff x="0" y="0"/>
              <a:chExt cx="812800" cy="24513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24513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5130">
                    <a:moveTo>
                      <a:pt x="122565" y="0"/>
                    </a:moveTo>
                    <a:lnTo>
                      <a:pt x="690235" y="0"/>
                    </a:lnTo>
                    <a:cubicBezTo>
                      <a:pt x="757926" y="0"/>
                      <a:pt x="812800" y="54874"/>
                      <a:pt x="812800" y="122565"/>
                    </a:cubicBezTo>
                    <a:lnTo>
                      <a:pt x="812800" y="122565"/>
                    </a:lnTo>
                    <a:cubicBezTo>
                      <a:pt x="812800" y="190256"/>
                      <a:pt x="757926" y="245130"/>
                      <a:pt x="690235" y="245130"/>
                    </a:cubicBezTo>
                    <a:lnTo>
                      <a:pt x="122565" y="245130"/>
                    </a:lnTo>
                    <a:cubicBezTo>
                      <a:pt x="54874" y="245130"/>
                      <a:pt x="0" y="190256"/>
                      <a:pt x="0" y="122565"/>
                    </a:cubicBezTo>
                    <a:lnTo>
                      <a:pt x="0" y="122565"/>
                    </a:lnTo>
                    <a:cubicBezTo>
                      <a:pt x="0" y="54874"/>
                      <a:pt x="54874" y="0"/>
                      <a:pt x="1225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27272">
                      <a:alpha val="100000"/>
                    </a:srgbClr>
                  </a:gs>
                  <a:gs pos="100000">
                    <a:srgbClr val="191919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104775"/>
                <a:ext cx="812800" cy="349905"/>
              </a:xfrm>
              <a:prstGeom prst="rect">
                <a:avLst/>
              </a:prstGeom>
            </p:spPr>
            <p:txBody>
              <a:bodyPr lIns="6776" tIns="6776" rIns="6776" bIns="6776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0" y="1144246"/>
              <a:ext cx="3158432" cy="3158432"/>
            </a:xfrm>
            <a:custGeom>
              <a:avLst/>
              <a:gdLst/>
              <a:ahLst/>
              <a:cxnLst/>
              <a:rect l="l" t="t" r="r" b="b"/>
              <a:pathLst>
                <a:path w="3158432" h="3158432">
                  <a:moveTo>
                    <a:pt x="0" y="0"/>
                  </a:moveTo>
                  <a:lnTo>
                    <a:pt x="3158432" y="0"/>
                  </a:lnTo>
                  <a:lnTo>
                    <a:pt x="3158432" y="3158432"/>
                  </a:lnTo>
                  <a:lnTo>
                    <a:pt x="0" y="3158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423123" y="-66675"/>
              <a:ext cx="2418256" cy="765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dirty="0" err="1">
                  <a:solidFill>
                    <a:srgbClr val="000000"/>
                  </a:solidFill>
                  <a:ea typeface="Noto Sans T Chinese"/>
                </a:rPr>
                <a:t>載具保護</a:t>
              </a:r>
              <a:endParaRPr lang="en-US" sz="3399" dirty="0">
                <a:solidFill>
                  <a:srgbClr val="000000"/>
                </a:solidFill>
                <a:ea typeface="Noto Sans T Chinese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307412" y="2519581"/>
            <a:ext cx="2342726" cy="3250916"/>
            <a:chOff x="0" y="-66675"/>
            <a:chExt cx="3123634" cy="4334555"/>
          </a:xfrm>
        </p:grpSpPr>
        <p:sp>
          <p:nvSpPr>
            <p:cNvPr id="61" name="Freeform 61"/>
            <p:cNvSpPr/>
            <p:nvPr/>
          </p:nvSpPr>
          <p:spPr>
            <a:xfrm>
              <a:off x="0" y="1144246"/>
              <a:ext cx="3123634" cy="3123634"/>
            </a:xfrm>
            <a:custGeom>
              <a:avLst/>
              <a:gdLst/>
              <a:ahLst/>
              <a:cxnLst/>
              <a:rect l="l" t="t" r="r" b="b"/>
              <a:pathLst>
                <a:path w="3123634" h="3123634">
                  <a:moveTo>
                    <a:pt x="0" y="0"/>
                  </a:moveTo>
                  <a:lnTo>
                    <a:pt x="3123634" y="0"/>
                  </a:lnTo>
                  <a:lnTo>
                    <a:pt x="3123634" y="3123634"/>
                  </a:lnTo>
                  <a:lnTo>
                    <a:pt x="0" y="3123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410525" y="-66675"/>
              <a:ext cx="2418257" cy="765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dirty="0" err="1">
                  <a:solidFill>
                    <a:srgbClr val="000000"/>
                  </a:solidFill>
                  <a:ea typeface="Noto Sans T Chinese"/>
                </a:rPr>
                <a:t>搖桿控制</a:t>
              </a:r>
              <a:endParaRPr lang="en-US" sz="3399" dirty="0">
                <a:solidFill>
                  <a:srgbClr val="000000"/>
                </a:solidFill>
                <a:ea typeface="Noto Sans T Chinese"/>
              </a:endParaRP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7942310" y="2519581"/>
            <a:ext cx="2373679" cy="3250917"/>
            <a:chOff x="0" y="-66675"/>
            <a:chExt cx="3164905" cy="4334556"/>
          </a:xfrm>
        </p:grpSpPr>
        <p:sp>
          <p:nvSpPr>
            <p:cNvPr id="64" name="Freeform 64"/>
            <p:cNvSpPr/>
            <p:nvPr/>
          </p:nvSpPr>
          <p:spPr>
            <a:xfrm>
              <a:off x="0" y="1102976"/>
              <a:ext cx="3164905" cy="3164905"/>
            </a:xfrm>
            <a:custGeom>
              <a:avLst/>
              <a:gdLst/>
              <a:ahLst/>
              <a:cxnLst/>
              <a:rect l="l" t="t" r="r" b="b"/>
              <a:pathLst>
                <a:path w="3164905" h="3164905">
                  <a:moveTo>
                    <a:pt x="0" y="0"/>
                  </a:moveTo>
                  <a:lnTo>
                    <a:pt x="3164905" y="0"/>
                  </a:lnTo>
                  <a:lnTo>
                    <a:pt x="3164905" y="3164904"/>
                  </a:lnTo>
                  <a:lnTo>
                    <a:pt x="0" y="3164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450415" y="-66675"/>
              <a:ext cx="2418257" cy="765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dirty="0" err="1">
                  <a:solidFill>
                    <a:srgbClr val="000000"/>
                  </a:solidFill>
                  <a:ea typeface="Noto Sans T Chinese"/>
                </a:rPr>
                <a:t>地圖繪製</a:t>
              </a:r>
              <a:endParaRPr lang="en-US" sz="3399" dirty="0">
                <a:solidFill>
                  <a:srgbClr val="000000"/>
                </a:solidFill>
                <a:ea typeface="Noto Sans T Chinese"/>
              </a:endParaRP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4257944" y="6419417"/>
            <a:ext cx="2416690" cy="3237269"/>
            <a:chOff x="0" y="-66675"/>
            <a:chExt cx="3222253" cy="4316358"/>
          </a:xfrm>
        </p:grpSpPr>
        <p:sp>
          <p:nvSpPr>
            <p:cNvPr id="67" name="Freeform 67"/>
            <p:cNvSpPr/>
            <p:nvPr/>
          </p:nvSpPr>
          <p:spPr>
            <a:xfrm>
              <a:off x="0" y="1027430"/>
              <a:ext cx="3222253" cy="3222253"/>
            </a:xfrm>
            <a:custGeom>
              <a:avLst/>
              <a:gdLst/>
              <a:ahLst/>
              <a:cxnLst/>
              <a:rect l="l" t="t" r="r" b="b"/>
              <a:pathLst>
                <a:path w="3222253" h="3222253">
                  <a:moveTo>
                    <a:pt x="0" y="0"/>
                  </a:moveTo>
                  <a:lnTo>
                    <a:pt x="3222253" y="0"/>
                  </a:lnTo>
                  <a:lnTo>
                    <a:pt x="3222253" y="3222254"/>
                  </a:lnTo>
                  <a:lnTo>
                    <a:pt x="0" y="3222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459836" y="-66675"/>
              <a:ext cx="2343010" cy="765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dirty="0" err="1">
                  <a:solidFill>
                    <a:srgbClr val="000000"/>
                  </a:solidFill>
                  <a:ea typeface="Noto Sans T Chinese"/>
                </a:rPr>
                <a:t>實時監控</a:t>
              </a:r>
              <a:endParaRPr lang="en-US" sz="3399" dirty="0">
                <a:solidFill>
                  <a:srgbClr val="000000"/>
                </a:solidFill>
                <a:ea typeface="Noto Sans T Chinese"/>
              </a:endParaRP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1596363" y="6419417"/>
            <a:ext cx="2390053" cy="3237269"/>
            <a:chOff x="0" y="-66675"/>
            <a:chExt cx="3186737" cy="4316359"/>
          </a:xfrm>
        </p:grpSpPr>
        <p:sp>
          <p:nvSpPr>
            <p:cNvPr id="70" name="Freeform 70"/>
            <p:cNvSpPr/>
            <p:nvPr/>
          </p:nvSpPr>
          <p:spPr>
            <a:xfrm>
              <a:off x="0" y="1062947"/>
              <a:ext cx="3186737" cy="3186737"/>
            </a:xfrm>
            <a:custGeom>
              <a:avLst/>
              <a:gdLst/>
              <a:ahLst/>
              <a:cxnLst/>
              <a:rect l="l" t="t" r="r" b="b"/>
              <a:pathLst>
                <a:path w="3186737" h="3186737">
                  <a:moveTo>
                    <a:pt x="0" y="0"/>
                  </a:moveTo>
                  <a:lnTo>
                    <a:pt x="3186737" y="0"/>
                  </a:lnTo>
                  <a:lnTo>
                    <a:pt x="3186737" y="3186737"/>
                  </a:lnTo>
                  <a:lnTo>
                    <a:pt x="0" y="3186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442079" y="-66675"/>
              <a:ext cx="2343010" cy="765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dirty="0" err="1">
                  <a:solidFill>
                    <a:srgbClr val="000000"/>
                  </a:solidFill>
                  <a:ea typeface="Noto Sans T Chinese"/>
                </a:rPr>
                <a:t>環景辨識</a:t>
              </a:r>
              <a:endParaRPr lang="en-US" sz="3399" dirty="0">
                <a:solidFill>
                  <a:srgbClr val="000000"/>
                </a:solidFill>
                <a:ea typeface="Noto Sans T Chinese"/>
              </a:endParaRPr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615718" y="222684"/>
            <a:ext cx="2793316" cy="9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spc="-456">
                <a:solidFill>
                  <a:srgbClr val="000000"/>
                </a:solidFill>
                <a:ea typeface="杨任东竹石体"/>
              </a:rPr>
              <a:t>功能介紹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82296" y="86548"/>
            <a:ext cx="4335684" cy="6841938"/>
            <a:chOff x="0" y="0"/>
            <a:chExt cx="1329823" cy="2098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9823" cy="2098530"/>
            </a:xfrm>
            <a:custGeom>
              <a:avLst/>
              <a:gdLst/>
              <a:ahLst/>
              <a:cxnLst/>
              <a:rect l="l" t="t" r="r" b="b"/>
              <a:pathLst>
                <a:path w="1329823" h="2098530">
                  <a:moveTo>
                    <a:pt x="92853" y="0"/>
                  </a:moveTo>
                  <a:lnTo>
                    <a:pt x="1236970" y="0"/>
                  </a:lnTo>
                  <a:cubicBezTo>
                    <a:pt x="1261596" y="0"/>
                    <a:pt x="1285213" y="9783"/>
                    <a:pt x="1302627" y="27196"/>
                  </a:cubicBezTo>
                  <a:cubicBezTo>
                    <a:pt x="1320040" y="44609"/>
                    <a:pt x="1329823" y="68227"/>
                    <a:pt x="1329823" y="92853"/>
                  </a:cubicBezTo>
                  <a:lnTo>
                    <a:pt x="1329823" y="2005678"/>
                  </a:lnTo>
                  <a:cubicBezTo>
                    <a:pt x="1329823" y="2030304"/>
                    <a:pt x="1320040" y="2053921"/>
                    <a:pt x="1302627" y="2071335"/>
                  </a:cubicBezTo>
                  <a:cubicBezTo>
                    <a:pt x="1285213" y="2088748"/>
                    <a:pt x="1261596" y="2098530"/>
                    <a:pt x="1236970" y="2098530"/>
                  </a:cubicBezTo>
                  <a:lnTo>
                    <a:pt x="92853" y="2098530"/>
                  </a:lnTo>
                  <a:cubicBezTo>
                    <a:pt x="68227" y="2098530"/>
                    <a:pt x="44609" y="2088748"/>
                    <a:pt x="27196" y="2071335"/>
                  </a:cubicBezTo>
                  <a:cubicBezTo>
                    <a:pt x="9783" y="2053921"/>
                    <a:pt x="0" y="2030304"/>
                    <a:pt x="0" y="2005678"/>
                  </a:cubicBezTo>
                  <a:lnTo>
                    <a:pt x="0" y="92853"/>
                  </a:lnTo>
                  <a:cubicBezTo>
                    <a:pt x="0" y="68227"/>
                    <a:pt x="9783" y="44609"/>
                    <a:pt x="27196" y="27196"/>
                  </a:cubicBezTo>
                  <a:cubicBezTo>
                    <a:pt x="44609" y="9783"/>
                    <a:pt x="68227" y="0"/>
                    <a:pt x="9285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90B4E4">
                    <a:alpha val="52000"/>
                  </a:srgbClr>
                </a:gs>
              </a:gsLst>
              <a:lin ang="0"/>
            </a:gradFill>
            <a:ln w="57150" cap="rnd">
              <a:gradFill>
                <a:gsLst>
                  <a:gs pos="0">
                    <a:srgbClr val="66B1B4">
                      <a:alpha val="52000"/>
                    </a:srgbClr>
                  </a:gs>
                  <a:gs pos="100000">
                    <a:srgbClr val="0461DD">
                      <a:alpha val="52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329823" cy="2174730"/>
            </a:xfrm>
            <a:prstGeom prst="rect">
              <a:avLst/>
            </a:prstGeom>
          </p:spPr>
          <p:txBody>
            <a:bodyPr lIns="35897" tIns="35897" rIns="35897" bIns="35897" rtlCol="0" anchor="ctr"/>
            <a:lstStyle/>
            <a:p>
              <a:pPr algn="ctr">
                <a:lnSpc>
                  <a:spcPts val="379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782351" y="1224400"/>
            <a:ext cx="4270892" cy="23318"/>
          </a:xfrm>
          <a:prstGeom prst="line">
            <a:avLst/>
          </a:prstGeom>
          <a:ln w="190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752322" y="86548"/>
            <a:ext cx="4319809" cy="6816887"/>
            <a:chOff x="0" y="0"/>
            <a:chExt cx="1329823" cy="2098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9823" cy="2098530"/>
            </a:xfrm>
            <a:custGeom>
              <a:avLst/>
              <a:gdLst/>
              <a:ahLst/>
              <a:cxnLst/>
              <a:rect l="l" t="t" r="r" b="b"/>
              <a:pathLst>
                <a:path w="1329823" h="2098530">
                  <a:moveTo>
                    <a:pt x="93194" y="0"/>
                  </a:moveTo>
                  <a:lnTo>
                    <a:pt x="1236629" y="0"/>
                  </a:lnTo>
                  <a:cubicBezTo>
                    <a:pt x="1288098" y="0"/>
                    <a:pt x="1329823" y="41724"/>
                    <a:pt x="1329823" y="93194"/>
                  </a:cubicBezTo>
                  <a:lnTo>
                    <a:pt x="1329823" y="2005337"/>
                  </a:lnTo>
                  <a:cubicBezTo>
                    <a:pt x="1329823" y="2056806"/>
                    <a:pt x="1288098" y="2098530"/>
                    <a:pt x="1236629" y="2098530"/>
                  </a:cubicBezTo>
                  <a:lnTo>
                    <a:pt x="93194" y="2098530"/>
                  </a:lnTo>
                  <a:cubicBezTo>
                    <a:pt x="41724" y="2098530"/>
                    <a:pt x="0" y="2056806"/>
                    <a:pt x="0" y="2005337"/>
                  </a:cubicBezTo>
                  <a:lnTo>
                    <a:pt x="0" y="93194"/>
                  </a:lnTo>
                  <a:cubicBezTo>
                    <a:pt x="0" y="41724"/>
                    <a:pt x="41724" y="0"/>
                    <a:pt x="931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gradFill>
                <a:gsLst>
                  <a:gs pos="0">
                    <a:srgbClr val="66B1B4">
                      <a:alpha val="100000"/>
                    </a:srgbClr>
                  </a:gs>
                  <a:gs pos="100000">
                    <a:srgbClr val="0461D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329823" cy="2174730"/>
            </a:xfrm>
            <a:prstGeom prst="rect">
              <a:avLst/>
            </a:prstGeom>
          </p:spPr>
          <p:txBody>
            <a:bodyPr lIns="35897" tIns="35897" rIns="35897" bIns="35897" rtlCol="0" anchor="ctr"/>
            <a:lstStyle/>
            <a:p>
              <a:pPr algn="ctr">
                <a:lnSpc>
                  <a:spcPts val="3795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024379" y="1018294"/>
            <a:ext cx="1926230" cy="1926230"/>
          </a:xfrm>
          <a:custGeom>
            <a:avLst/>
            <a:gdLst/>
            <a:ahLst/>
            <a:cxnLst/>
            <a:rect l="l" t="t" r="r" b="b"/>
            <a:pathLst>
              <a:path w="1926230" h="1926230">
                <a:moveTo>
                  <a:pt x="0" y="0"/>
                </a:moveTo>
                <a:lnTo>
                  <a:pt x="1926230" y="0"/>
                </a:lnTo>
                <a:lnTo>
                  <a:pt x="1926230" y="1926230"/>
                </a:lnTo>
                <a:lnTo>
                  <a:pt x="0" y="19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388093" y="358439"/>
            <a:ext cx="867102" cy="602903"/>
            <a:chOff x="0" y="0"/>
            <a:chExt cx="1156136" cy="80387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389797"/>
              <a:ext cx="1156136" cy="343556"/>
              <a:chOff x="0" y="0"/>
              <a:chExt cx="849880" cy="25254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49880" cy="252549"/>
              </a:xfrm>
              <a:custGeom>
                <a:avLst/>
                <a:gdLst/>
                <a:ahLst/>
                <a:cxnLst/>
                <a:rect l="l" t="t" r="r" b="b"/>
                <a:pathLst>
                  <a:path w="849880" h="252549">
                    <a:moveTo>
                      <a:pt x="19611" y="0"/>
                    </a:moveTo>
                    <a:lnTo>
                      <a:pt x="830269" y="0"/>
                    </a:lnTo>
                    <a:cubicBezTo>
                      <a:pt x="835470" y="0"/>
                      <a:pt x="840458" y="2066"/>
                      <a:pt x="844136" y="5744"/>
                    </a:cubicBezTo>
                    <a:cubicBezTo>
                      <a:pt x="847814" y="9422"/>
                      <a:pt x="849880" y="14410"/>
                      <a:pt x="849880" y="19611"/>
                    </a:cubicBezTo>
                    <a:lnTo>
                      <a:pt x="849880" y="232938"/>
                    </a:lnTo>
                    <a:cubicBezTo>
                      <a:pt x="849880" y="243769"/>
                      <a:pt x="841100" y="252549"/>
                      <a:pt x="830269" y="252549"/>
                    </a:cubicBezTo>
                    <a:lnTo>
                      <a:pt x="19611" y="252549"/>
                    </a:lnTo>
                    <a:cubicBezTo>
                      <a:pt x="8780" y="252549"/>
                      <a:pt x="0" y="243769"/>
                      <a:pt x="0" y="232938"/>
                    </a:cubicBezTo>
                    <a:lnTo>
                      <a:pt x="0" y="19611"/>
                    </a:lnTo>
                    <a:cubicBezTo>
                      <a:pt x="0" y="8780"/>
                      <a:pt x="8780" y="0"/>
                      <a:pt x="1961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5D5D">
                      <a:alpha val="100000"/>
                    </a:srgbClr>
                  </a:gs>
                  <a:gs pos="100000">
                    <a:srgbClr val="EBEBEB">
                      <a:alpha val="100000"/>
                    </a:srgbClr>
                  </a:gs>
                </a:gsLst>
                <a:lin ang="0"/>
              </a:gradFill>
              <a:ln w="95250" cap="rnd">
                <a:solidFill>
                  <a:srgbClr val="545454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76200"/>
                <a:ext cx="849880" cy="328749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87151"/>
              <a:ext cx="768388" cy="266406"/>
              <a:chOff x="0" y="0"/>
              <a:chExt cx="869906" cy="30160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69906" cy="301603"/>
              </a:xfrm>
              <a:custGeom>
                <a:avLst/>
                <a:gdLst/>
                <a:ahLst/>
                <a:cxnLst/>
                <a:rect l="l" t="t" r="r" b="b"/>
                <a:pathLst>
                  <a:path w="869906" h="301603">
                    <a:moveTo>
                      <a:pt x="29507" y="0"/>
                    </a:moveTo>
                    <a:lnTo>
                      <a:pt x="840399" y="0"/>
                    </a:lnTo>
                    <a:cubicBezTo>
                      <a:pt x="856695" y="0"/>
                      <a:pt x="869906" y="13211"/>
                      <a:pt x="869906" y="29507"/>
                    </a:cubicBezTo>
                    <a:lnTo>
                      <a:pt x="869906" y="272096"/>
                    </a:lnTo>
                    <a:cubicBezTo>
                      <a:pt x="869906" y="288392"/>
                      <a:pt x="856695" y="301603"/>
                      <a:pt x="840399" y="301603"/>
                    </a:cubicBezTo>
                    <a:lnTo>
                      <a:pt x="29507" y="301603"/>
                    </a:lnTo>
                    <a:cubicBezTo>
                      <a:pt x="13211" y="301603"/>
                      <a:pt x="0" y="288392"/>
                      <a:pt x="0" y="272096"/>
                    </a:cubicBezTo>
                    <a:lnTo>
                      <a:pt x="0" y="29507"/>
                    </a:lnTo>
                    <a:cubicBezTo>
                      <a:pt x="0" y="13211"/>
                      <a:pt x="13211" y="0"/>
                      <a:pt x="2950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5D5D">
                      <a:alpha val="100000"/>
                    </a:srgbClr>
                  </a:gs>
                  <a:gs pos="100000">
                    <a:srgbClr val="EBEBEB">
                      <a:alpha val="100000"/>
                    </a:srgbClr>
                  </a:gs>
                </a:gsLst>
                <a:lin ang="0"/>
              </a:gradFill>
              <a:ln w="95250" cap="rnd">
                <a:solidFill>
                  <a:srgbClr val="545454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76200"/>
                <a:ext cx="869906" cy="377803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49593" y="0"/>
              <a:ext cx="321759" cy="194708"/>
              <a:chOff x="0" y="0"/>
              <a:chExt cx="569000" cy="34432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69000" cy="344321"/>
              </a:xfrm>
              <a:custGeom>
                <a:avLst/>
                <a:gdLst/>
                <a:ahLst/>
                <a:cxnLst/>
                <a:rect l="l" t="t" r="r" b="b"/>
                <a:pathLst>
                  <a:path w="569000" h="344321">
                    <a:moveTo>
                      <a:pt x="0" y="0"/>
                    </a:moveTo>
                    <a:lnTo>
                      <a:pt x="569000" y="0"/>
                    </a:lnTo>
                    <a:lnTo>
                      <a:pt x="569000" y="344321"/>
                    </a:lnTo>
                    <a:lnTo>
                      <a:pt x="0" y="34432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E3360">
                      <a:alpha val="100000"/>
                    </a:srgbClr>
                  </a:gs>
                  <a:gs pos="100000">
                    <a:srgbClr val="7F7EAD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76200"/>
                <a:ext cx="569000" cy="420521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sp>
          <p:nvSpPr>
            <p:cNvPr id="20" name="AutoShape 20"/>
            <p:cNvSpPr/>
            <p:nvPr/>
          </p:nvSpPr>
          <p:spPr>
            <a:xfrm flipV="1">
              <a:off x="128153" y="307146"/>
              <a:ext cx="667" cy="92745"/>
            </a:xfrm>
            <a:prstGeom prst="line">
              <a:avLst/>
            </a:prstGeom>
            <a:ln w="30594" cap="flat">
              <a:solidFill>
                <a:srgbClr val="F8B13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AutoShape 21"/>
            <p:cNvSpPr/>
            <p:nvPr/>
          </p:nvSpPr>
          <p:spPr>
            <a:xfrm flipH="1" flipV="1">
              <a:off x="675447" y="307146"/>
              <a:ext cx="137" cy="92823"/>
            </a:xfrm>
            <a:prstGeom prst="line">
              <a:avLst/>
            </a:prstGeom>
            <a:ln w="30594" cap="flat">
              <a:solidFill>
                <a:srgbClr val="F8B13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50442" y="97354"/>
              <a:ext cx="717946" cy="256164"/>
              <a:chOff x="0" y="0"/>
              <a:chExt cx="812800" cy="29000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2900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0008">
                    <a:moveTo>
                      <a:pt x="31580" y="0"/>
                    </a:moveTo>
                    <a:lnTo>
                      <a:pt x="781220" y="0"/>
                    </a:lnTo>
                    <a:cubicBezTo>
                      <a:pt x="798661" y="0"/>
                      <a:pt x="812800" y="14139"/>
                      <a:pt x="812800" y="31580"/>
                    </a:cubicBezTo>
                    <a:lnTo>
                      <a:pt x="812800" y="258428"/>
                    </a:lnTo>
                    <a:cubicBezTo>
                      <a:pt x="812800" y="275869"/>
                      <a:pt x="798661" y="290008"/>
                      <a:pt x="781220" y="290008"/>
                    </a:cubicBezTo>
                    <a:lnTo>
                      <a:pt x="31580" y="290008"/>
                    </a:lnTo>
                    <a:cubicBezTo>
                      <a:pt x="14139" y="290008"/>
                      <a:pt x="0" y="275869"/>
                      <a:pt x="0" y="258428"/>
                    </a:cubicBezTo>
                    <a:lnTo>
                      <a:pt x="0" y="31580"/>
                    </a:lnTo>
                    <a:cubicBezTo>
                      <a:pt x="0" y="14139"/>
                      <a:pt x="14139" y="0"/>
                      <a:pt x="315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27272">
                      <a:alpha val="100000"/>
                    </a:srgbClr>
                  </a:gs>
                  <a:gs pos="100000">
                    <a:srgbClr val="191919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76200"/>
                <a:ext cx="812800" cy="366208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50442" y="399890"/>
              <a:ext cx="1105695" cy="333463"/>
              <a:chOff x="0" y="0"/>
              <a:chExt cx="812800" cy="24513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24513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5130">
                    <a:moveTo>
                      <a:pt x="20506" y="0"/>
                    </a:moveTo>
                    <a:lnTo>
                      <a:pt x="792294" y="0"/>
                    </a:lnTo>
                    <a:cubicBezTo>
                      <a:pt x="797733" y="0"/>
                      <a:pt x="802948" y="2160"/>
                      <a:pt x="806794" y="6006"/>
                    </a:cubicBezTo>
                    <a:cubicBezTo>
                      <a:pt x="810640" y="9852"/>
                      <a:pt x="812800" y="15067"/>
                      <a:pt x="812800" y="20506"/>
                    </a:cubicBezTo>
                    <a:lnTo>
                      <a:pt x="812800" y="224624"/>
                    </a:lnTo>
                    <a:cubicBezTo>
                      <a:pt x="812800" y="235949"/>
                      <a:pt x="803619" y="245130"/>
                      <a:pt x="792294" y="245130"/>
                    </a:cubicBezTo>
                    <a:lnTo>
                      <a:pt x="20506" y="245130"/>
                    </a:lnTo>
                    <a:cubicBezTo>
                      <a:pt x="15067" y="245130"/>
                      <a:pt x="9852" y="242970"/>
                      <a:pt x="6006" y="239124"/>
                    </a:cubicBezTo>
                    <a:cubicBezTo>
                      <a:pt x="2160" y="235279"/>
                      <a:pt x="0" y="230063"/>
                      <a:pt x="0" y="224624"/>
                    </a:cubicBezTo>
                    <a:lnTo>
                      <a:pt x="0" y="20506"/>
                    </a:lnTo>
                    <a:cubicBezTo>
                      <a:pt x="0" y="15067"/>
                      <a:pt x="2160" y="9852"/>
                      <a:pt x="6006" y="6006"/>
                    </a:cubicBezTo>
                    <a:cubicBezTo>
                      <a:pt x="9852" y="2160"/>
                      <a:pt x="15067" y="0"/>
                      <a:pt x="2050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27272">
                      <a:alpha val="100000"/>
                    </a:srgbClr>
                  </a:gs>
                  <a:gs pos="100000">
                    <a:srgbClr val="191919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76200"/>
                <a:ext cx="812800" cy="321330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31411" y="512480"/>
              <a:ext cx="291391" cy="291391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44530" y="525599"/>
              <a:ext cx="265152" cy="26515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33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81957" y="563026"/>
              <a:ext cx="190298" cy="190298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33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213126" y="594355"/>
              <a:ext cx="127959" cy="127639"/>
            </a:xfrm>
            <a:custGeom>
              <a:avLst/>
              <a:gdLst/>
              <a:ahLst/>
              <a:cxnLst/>
              <a:rect l="l" t="t" r="r" b="b"/>
              <a:pathLst>
                <a:path w="127959" h="127639">
                  <a:moveTo>
                    <a:pt x="0" y="0"/>
                  </a:moveTo>
                  <a:lnTo>
                    <a:pt x="127959" y="0"/>
                  </a:lnTo>
                  <a:lnTo>
                    <a:pt x="127959" y="127639"/>
                  </a:lnTo>
                  <a:lnTo>
                    <a:pt x="0" y="127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154972" y="536041"/>
              <a:ext cx="244269" cy="244269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92285" y="619747"/>
              <a:ext cx="66708" cy="66708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47584" y="619747"/>
              <a:ext cx="66708" cy="66708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783579" y="512480"/>
              <a:ext cx="291391" cy="291391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796699" y="525599"/>
              <a:ext cx="265152" cy="265152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33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834126" y="563026"/>
              <a:ext cx="190298" cy="190298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33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sp>
          <p:nvSpPr>
            <p:cNvPr id="56" name="Freeform 56"/>
            <p:cNvSpPr/>
            <p:nvPr/>
          </p:nvSpPr>
          <p:spPr>
            <a:xfrm>
              <a:off x="865295" y="594355"/>
              <a:ext cx="127959" cy="127639"/>
            </a:xfrm>
            <a:custGeom>
              <a:avLst/>
              <a:gdLst/>
              <a:ahLst/>
              <a:cxnLst/>
              <a:rect l="l" t="t" r="r" b="b"/>
              <a:pathLst>
                <a:path w="127959" h="127639">
                  <a:moveTo>
                    <a:pt x="0" y="0"/>
                  </a:moveTo>
                  <a:lnTo>
                    <a:pt x="127959" y="0"/>
                  </a:lnTo>
                  <a:lnTo>
                    <a:pt x="127959" y="127639"/>
                  </a:lnTo>
                  <a:lnTo>
                    <a:pt x="0" y="127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807140" y="536041"/>
              <a:ext cx="244269" cy="244269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</p:grpSp>
      <p:sp>
        <p:nvSpPr>
          <p:cNvPr id="60" name="Freeform 60"/>
          <p:cNvSpPr/>
          <p:nvPr/>
        </p:nvSpPr>
        <p:spPr>
          <a:xfrm>
            <a:off x="4565513" y="2757351"/>
            <a:ext cx="737641" cy="737641"/>
          </a:xfrm>
          <a:custGeom>
            <a:avLst/>
            <a:gdLst/>
            <a:ahLst/>
            <a:cxnLst/>
            <a:rect l="l" t="t" r="r" b="b"/>
            <a:pathLst>
              <a:path w="737641" h="737641">
                <a:moveTo>
                  <a:pt x="0" y="0"/>
                </a:moveTo>
                <a:lnTo>
                  <a:pt x="737641" y="0"/>
                </a:lnTo>
                <a:lnTo>
                  <a:pt x="737641" y="737641"/>
                </a:lnTo>
                <a:lnTo>
                  <a:pt x="0" y="737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1" name="Freeform 61"/>
          <p:cNvSpPr/>
          <p:nvPr/>
        </p:nvSpPr>
        <p:spPr>
          <a:xfrm>
            <a:off x="4565513" y="1557647"/>
            <a:ext cx="737641" cy="737641"/>
          </a:xfrm>
          <a:custGeom>
            <a:avLst/>
            <a:gdLst/>
            <a:ahLst/>
            <a:cxnLst/>
            <a:rect l="l" t="t" r="r" b="b"/>
            <a:pathLst>
              <a:path w="737641" h="737641">
                <a:moveTo>
                  <a:pt x="0" y="0"/>
                </a:moveTo>
                <a:lnTo>
                  <a:pt x="737641" y="0"/>
                </a:lnTo>
                <a:lnTo>
                  <a:pt x="737641" y="737641"/>
                </a:lnTo>
                <a:lnTo>
                  <a:pt x="0" y="737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2" name="TextBox 62"/>
          <p:cNvSpPr txBox="1"/>
          <p:nvPr/>
        </p:nvSpPr>
        <p:spPr>
          <a:xfrm>
            <a:off x="5992229" y="2936335"/>
            <a:ext cx="1262966" cy="40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9"/>
              </a:lnSpc>
            </a:pPr>
            <a:r>
              <a:rPr lang="en-US" sz="2328">
                <a:solidFill>
                  <a:srgbClr val="000000"/>
                </a:solidFill>
                <a:ea typeface="杨任东竹石体"/>
              </a:rPr>
              <a:t>光達訊號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912227" y="1736631"/>
            <a:ext cx="1614678" cy="40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9"/>
              </a:lnSpc>
            </a:pPr>
            <a:r>
              <a:rPr lang="en-US" sz="2328">
                <a:solidFill>
                  <a:srgbClr val="000000"/>
                </a:solidFill>
                <a:ea typeface="杨任东竹石体"/>
              </a:rPr>
              <a:t>攝影機訊號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3769048" y="7377759"/>
            <a:ext cx="10853035" cy="2586491"/>
            <a:chOff x="0" y="0"/>
            <a:chExt cx="3137776" cy="747794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137776" cy="747794"/>
            </a:xfrm>
            <a:custGeom>
              <a:avLst/>
              <a:gdLst/>
              <a:ahLst/>
              <a:cxnLst/>
              <a:rect l="l" t="t" r="r" b="b"/>
              <a:pathLst>
                <a:path w="3137776" h="747794">
                  <a:moveTo>
                    <a:pt x="37094" y="0"/>
                  </a:moveTo>
                  <a:lnTo>
                    <a:pt x="3100682" y="0"/>
                  </a:lnTo>
                  <a:cubicBezTo>
                    <a:pt x="3110520" y="0"/>
                    <a:pt x="3119955" y="3908"/>
                    <a:pt x="3126911" y="10865"/>
                  </a:cubicBezTo>
                  <a:cubicBezTo>
                    <a:pt x="3133868" y="17821"/>
                    <a:pt x="3137776" y="27256"/>
                    <a:pt x="3137776" y="37094"/>
                  </a:cubicBezTo>
                  <a:lnTo>
                    <a:pt x="3137776" y="710700"/>
                  </a:lnTo>
                  <a:cubicBezTo>
                    <a:pt x="3137776" y="731186"/>
                    <a:pt x="3121168" y="747794"/>
                    <a:pt x="3100682" y="747794"/>
                  </a:cubicBezTo>
                  <a:lnTo>
                    <a:pt x="37094" y="747794"/>
                  </a:lnTo>
                  <a:cubicBezTo>
                    <a:pt x="16607" y="747794"/>
                    <a:pt x="0" y="731186"/>
                    <a:pt x="0" y="710700"/>
                  </a:cubicBezTo>
                  <a:lnTo>
                    <a:pt x="0" y="37094"/>
                  </a:lnTo>
                  <a:cubicBezTo>
                    <a:pt x="0" y="16607"/>
                    <a:pt x="16607" y="0"/>
                    <a:pt x="370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0000"/>
                  </a:srgbClr>
                </a:gs>
                <a:gs pos="100000">
                  <a:srgbClr val="D85555">
                    <a:alpha val="50000"/>
                  </a:srgbClr>
                </a:gs>
              </a:gsLst>
              <a:lin ang="0"/>
            </a:gradFill>
            <a:ln w="57150" cap="rnd">
              <a:gradFill>
                <a:gsLst>
                  <a:gs pos="0">
                    <a:srgbClr val="FF8D8D">
                      <a:alpha val="50000"/>
                    </a:srgbClr>
                  </a:gs>
                  <a:gs pos="100000">
                    <a:srgbClr val="B20000">
                      <a:alpha val="5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76200"/>
              <a:ext cx="3137776" cy="823994"/>
            </a:xfrm>
            <a:prstGeom prst="rect">
              <a:avLst/>
            </a:prstGeom>
          </p:spPr>
          <p:txBody>
            <a:bodyPr lIns="35897" tIns="35897" rIns="35897" bIns="35897" rtlCol="0" anchor="ctr"/>
            <a:lstStyle/>
            <a:p>
              <a:pPr algn="ctr">
                <a:lnSpc>
                  <a:spcPts val="3795"/>
                </a:lnSpc>
              </a:pPr>
              <a:endParaRPr/>
            </a:p>
          </p:txBody>
        </p:sp>
      </p:grpSp>
      <p:sp>
        <p:nvSpPr>
          <p:cNvPr id="67" name="AutoShape 67"/>
          <p:cNvSpPr/>
          <p:nvPr/>
        </p:nvSpPr>
        <p:spPr>
          <a:xfrm>
            <a:off x="3804596" y="8318414"/>
            <a:ext cx="10767330" cy="0"/>
          </a:xfrm>
          <a:prstGeom prst="line">
            <a:avLst/>
          </a:prstGeom>
          <a:ln w="190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8" name="Group 68"/>
          <p:cNvGrpSpPr/>
          <p:nvPr/>
        </p:nvGrpSpPr>
        <p:grpSpPr>
          <a:xfrm>
            <a:off x="9523571" y="86548"/>
            <a:ext cx="5034409" cy="6785732"/>
            <a:chOff x="0" y="0"/>
            <a:chExt cx="1549807" cy="2088939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549807" cy="2088939"/>
            </a:xfrm>
            <a:custGeom>
              <a:avLst/>
              <a:gdLst/>
              <a:ahLst/>
              <a:cxnLst/>
              <a:rect l="l" t="t" r="r" b="b"/>
              <a:pathLst>
                <a:path w="1549807" h="2088939">
                  <a:moveTo>
                    <a:pt x="79966" y="0"/>
                  </a:moveTo>
                  <a:lnTo>
                    <a:pt x="1469841" y="0"/>
                  </a:lnTo>
                  <a:cubicBezTo>
                    <a:pt x="1491050" y="0"/>
                    <a:pt x="1511389" y="8425"/>
                    <a:pt x="1526386" y="23421"/>
                  </a:cubicBezTo>
                  <a:cubicBezTo>
                    <a:pt x="1541382" y="38418"/>
                    <a:pt x="1549807" y="58757"/>
                    <a:pt x="1549807" y="79966"/>
                  </a:cubicBezTo>
                  <a:lnTo>
                    <a:pt x="1549807" y="2008974"/>
                  </a:lnTo>
                  <a:cubicBezTo>
                    <a:pt x="1549807" y="2053137"/>
                    <a:pt x="1514005" y="2088939"/>
                    <a:pt x="1469841" y="2088939"/>
                  </a:cubicBezTo>
                  <a:lnTo>
                    <a:pt x="79966" y="2088939"/>
                  </a:lnTo>
                  <a:cubicBezTo>
                    <a:pt x="35802" y="2088939"/>
                    <a:pt x="0" y="2053137"/>
                    <a:pt x="0" y="2008974"/>
                  </a:cubicBezTo>
                  <a:lnTo>
                    <a:pt x="0" y="79966"/>
                  </a:lnTo>
                  <a:cubicBezTo>
                    <a:pt x="0" y="35802"/>
                    <a:pt x="35802" y="0"/>
                    <a:pt x="799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gradFill>
                <a:gsLst>
                  <a:gs pos="0">
                    <a:srgbClr val="40945C">
                      <a:alpha val="100000"/>
                    </a:srgbClr>
                  </a:gs>
                  <a:gs pos="100000">
                    <a:srgbClr val="9FBC1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76200"/>
              <a:ext cx="1549807" cy="2165139"/>
            </a:xfrm>
            <a:prstGeom prst="rect">
              <a:avLst/>
            </a:prstGeom>
          </p:spPr>
          <p:txBody>
            <a:bodyPr lIns="35897" tIns="35897" rIns="35897" bIns="35897" rtlCol="0" anchor="ctr"/>
            <a:lstStyle/>
            <a:p>
              <a:pPr algn="ctr">
                <a:lnSpc>
                  <a:spcPts val="3795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9523571" y="86548"/>
            <a:ext cx="5065680" cy="6827881"/>
            <a:chOff x="0" y="0"/>
            <a:chExt cx="1549807" cy="2088939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549807" cy="2088939"/>
            </a:xfrm>
            <a:custGeom>
              <a:avLst/>
              <a:gdLst/>
              <a:ahLst/>
              <a:cxnLst/>
              <a:rect l="l" t="t" r="r" b="b"/>
              <a:pathLst>
                <a:path w="1549807" h="2088939">
                  <a:moveTo>
                    <a:pt x="79472" y="0"/>
                  </a:moveTo>
                  <a:lnTo>
                    <a:pt x="1470335" y="0"/>
                  </a:lnTo>
                  <a:cubicBezTo>
                    <a:pt x="1491412" y="0"/>
                    <a:pt x="1511626" y="8373"/>
                    <a:pt x="1526530" y="23277"/>
                  </a:cubicBezTo>
                  <a:cubicBezTo>
                    <a:pt x="1541434" y="38181"/>
                    <a:pt x="1549807" y="58395"/>
                    <a:pt x="1549807" y="79472"/>
                  </a:cubicBezTo>
                  <a:lnTo>
                    <a:pt x="1549807" y="2009467"/>
                  </a:lnTo>
                  <a:cubicBezTo>
                    <a:pt x="1549807" y="2053359"/>
                    <a:pt x="1514226" y="2088939"/>
                    <a:pt x="1470335" y="2088939"/>
                  </a:cubicBezTo>
                  <a:lnTo>
                    <a:pt x="79472" y="2088939"/>
                  </a:lnTo>
                  <a:cubicBezTo>
                    <a:pt x="35581" y="2088939"/>
                    <a:pt x="0" y="2053359"/>
                    <a:pt x="0" y="2009467"/>
                  </a:cubicBezTo>
                  <a:lnTo>
                    <a:pt x="0" y="79472"/>
                  </a:lnTo>
                  <a:cubicBezTo>
                    <a:pt x="0" y="58395"/>
                    <a:pt x="8373" y="38181"/>
                    <a:pt x="23277" y="23277"/>
                  </a:cubicBezTo>
                  <a:cubicBezTo>
                    <a:pt x="38181" y="8373"/>
                    <a:pt x="58395" y="0"/>
                    <a:pt x="794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0945C">
                    <a:alpha val="0"/>
                  </a:srgbClr>
                </a:gs>
                <a:gs pos="100000">
                  <a:srgbClr val="9FBC12">
                    <a:alpha val="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66675" cap="rnd">
              <a:gradFill>
                <a:gsLst>
                  <a:gs pos="0">
                    <a:srgbClr val="40945C">
                      <a:alpha val="50000"/>
                    </a:srgbClr>
                  </a:gs>
                  <a:gs pos="100000">
                    <a:srgbClr val="9FBC12">
                      <a:alpha val="5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76200"/>
              <a:ext cx="1549807" cy="2165139"/>
            </a:xfrm>
            <a:prstGeom prst="rect">
              <a:avLst/>
            </a:prstGeom>
          </p:spPr>
          <p:txBody>
            <a:bodyPr lIns="35897" tIns="35897" rIns="35897" bIns="35897" rtlCol="0" anchor="ctr"/>
            <a:lstStyle/>
            <a:p>
              <a:pPr algn="ctr">
                <a:lnSpc>
                  <a:spcPts val="3795"/>
                </a:lnSpc>
              </a:pPr>
              <a:endParaRPr/>
            </a:p>
          </p:txBody>
        </p:sp>
      </p:grpSp>
      <p:sp>
        <p:nvSpPr>
          <p:cNvPr id="74" name="AutoShape 74"/>
          <p:cNvSpPr/>
          <p:nvPr/>
        </p:nvSpPr>
        <p:spPr>
          <a:xfrm>
            <a:off x="9548030" y="1212171"/>
            <a:ext cx="4978969" cy="23888"/>
          </a:xfrm>
          <a:prstGeom prst="line">
            <a:avLst/>
          </a:prstGeom>
          <a:ln w="19050" cap="flat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75" name="Group 75"/>
          <p:cNvGrpSpPr/>
          <p:nvPr/>
        </p:nvGrpSpPr>
        <p:grpSpPr>
          <a:xfrm>
            <a:off x="12135692" y="2800967"/>
            <a:ext cx="1986330" cy="736174"/>
            <a:chOff x="0" y="0"/>
            <a:chExt cx="2648440" cy="981566"/>
          </a:xfrm>
        </p:grpSpPr>
        <p:grpSp>
          <p:nvGrpSpPr>
            <p:cNvPr id="76" name="Group 76"/>
            <p:cNvGrpSpPr/>
            <p:nvPr/>
          </p:nvGrpSpPr>
          <p:grpSpPr>
            <a:xfrm rot="-10800000">
              <a:off x="0" y="0"/>
              <a:ext cx="2648440" cy="981566"/>
              <a:chOff x="0" y="0"/>
              <a:chExt cx="812800" cy="30124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30124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240">
                    <a:moveTo>
                      <a:pt x="54449" y="0"/>
                    </a:moveTo>
                    <a:lnTo>
                      <a:pt x="758351" y="0"/>
                    </a:lnTo>
                    <a:cubicBezTo>
                      <a:pt x="788422" y="0"/>
                      <a:pt x="812800" y="24378"/>
                      <a:pt x="812800" y="54449"/>
                    </a:cubicBezTo>
                    <a:lnTo>
                      <a:pt x="812800" y="246791"/>
                    </a:lnTo>
                    <a:cubicBezTo>
                      <a:pt x="812800" y="276863"/>
                      <a:pt x="788422" y="301240"/>
                      <a:pt x="758351" y="301240"/>
                    </a:cubicBezTo>
                    <a:lnTo>
                      <a:pt x="54449" y="301240"/>
                    </a:lnTo>
                    <a:cubicBezTo>
                      <a:pt x="24378" y="301240"/>
                      <a:pt x="0" y="276863"/>
                      <a:pt x="0" y="246791"/>
                    </a:cubicBezTo>
                    <a:lnTo>
                      <a:pt x="0" y="54449"/>
                    </a:lnTo>
                    <a:cubicBezTo>
                      <a:pt x="0" y="24378"/>
                      <a:pt x="24378" y="0"/>
                      <a:pt x="5444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737373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" name="TextBox 78"/>
              <p:cNvSpPr txBox="1"/>
              <p:nvPr/>
            </p:nvSpPr>
            <p:spPr>
              <a:xfrm>
                <a:off x="0" y="-76200"/>
                <a:ext cx="812800" cy="3774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sp>
          <p:nvSpPr>
            <p:cNvPr id="79" name="TextBox 79"/>
            <p:cNvSpPr txBox="1"/>
            <p:nvPr/>
          </p:nvSpPr>
          <p:spPr>
            <a:xfrm>
              <a:off x="436851" y="133501"/>
              <a:ext cx="1683954" cy="563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9"/>
                </a:lnSpc>
              </a:pPr>
              <a:r>
                <a:rPr lang="en-US" sz="2328">
                  <a:solidFill>
                    <a:srgbClr val="000000"/>
                  </a:solidFill>
                  <a:ea typeface="王漢宗顏楷體"/>
                </a:rPr>
                <a:t>載具保護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2135692" y="1601078"/>
            <a:ext cx="1986330" cy="736174"/>
            <a:chOff x="0" y="0"/>
            <a:chExt cx="2648440" cy="981566"/>
          </a:xfrm>
        </p:grpSpPr>
        <p:grpSp>
          <p:nvGrpSpPr>
            <p:cNvPr id="81" name="Group 81"/>
            <p:cNvGrpSpPr/>
            <p:nvPr/>
          </p:nvGrpSpPr>
          <p:grpSpPr>
            <a:xfrm rot="-10800000">
              <a:off x="0" y="0"/>
              <a:ext cx="2648440" cy="981566"/>
              <a:chOff x="0" y="0"/>
              <a:chExt cx="812800" cy="30124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812800" cy="30124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240">
                    <a:moveTo>
                      <a:pt x="54449" y="0"/>
                    </a:moveTo>
                    <a:lnTo>
                      <a:pt x="758351" y="0"/>
                    </a:lnTo>
                    <a:cubicBezTo>
                      <a:pt x="788422" y="0"/>
                      <a:pt x="812800" y="24378"/>
                      <a:pt x="812800" y="54449"/>
                    </a:cubicBezTo>
                    <a:lnTo>
                      <a:pt x="812800" y="246791"/>
                    </a:lnTo>
                    <a:cubicBezTo>
                      <a:pt x="812800" y="276863"/>
                      <a:pt x="788422" y="301240"/>
                      <a:pt x="758351" y="301240"/>
                    </a:cubicBezTo>
                    <a:lnTo>
                      <a:pt x="54449" y="301240"/>
                    </a:lnTo>
                    <a:cubicBezTo>
                      <a:pt x="24378" y="301240"/>
                      <a:pt x="0" y="276863"/>
                      <a:pt x="0" y="246791"/>
                    </a:cubicBezTo>
                    <a:lnTo>
                      <a:pt x="0" y="54449"/>
                    </a:lnTo>
                    <a:cubicBezTo>
                      <a:pt x="0" y="24378"/>
                      <a:pt x="24378" y="0"/>
                      <a:pt x="5444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737373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3" name="TextBox 83"/>
              <p:cNvSpPr txBox="1"/>
              <p:nvPr/>
            </p:nvSpPr>
            <p:spPr>
              <a:xfrm>
                <a:off x="0" y="-76200"/>
                <a:ext cx="812800" cy="3774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sp>
          <p:nvSpPr>
            <p:cNvPr id="84" name="TextBox 84"/>
            <p:cNvSpPr txBox="1"/>
            <p:nvPr/>
          </p:nvSpPr>
          <p:spPr>
            <a:xfrm>
              <a:off x="202376" y="149839"/>
              <a:ext cx="2152904" cy="563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9"/>
                </a:lnSpc>
              </a:pPr>
              <a:r>
                <a:rPr lang="en-US" sz="2328">
                  <a:solidFill>
                    <a:srgbClr val="000000"/>
                  </a:solidFill>
                  <a:ea typeface="王漢宗顏楷體"/>
                </a:rPr>
                <a:t>訊號轉換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 rot="-10800000">
            <a:off x="5754337" y="1591995"/>
            <a:ext cx="1986330" cy="736174"/>
            <a:chOff x="0" y="0"/>
            <a:chExt cx="812800" cy="30124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301240"/>
            </a:xfrm>
            <a:custGeom>
              <a:avLst/>
              <a:gdLst/>
              <a:ahLst/>
              <a:cxnLst/>
              <a:rect l="l" t="t" r="r" b="b"/>
              <a:pathLst>
                <a:path w="812800" h="301240">
                  <a:moveTo>
                    <a:pt x="66259" y="0"/>
                  </a:moveTo>
                  <a:lnTo>
                    <a:pt x="746541" y="0"/>
                  </a:lnTo>
                  <a:cubicBezTo>
                    <a:pt x="764114" y="0"/>
                    <a:pt x="780967" y="6981"/>
                    <a:pt x="793393" y="19407"/>
                  </a:cubicBezTo>
                  <a:cubicBezTo>
                    <a:pt x="805819" y="31833"/>
                    <a:pt x="812800" y="48686"/>
                    <a:pt x="812800" y="66259"/>
                  </a:cubicBezTo>
                  <a:lnTo>
                    <a:pt x="812800" y="234981"/>
                  </a:lnTo>
                  <a:cubicBezTo>
                    <a:pt x="812800" y="252554"/>
                    <a:pt x="805819" y="269407"/>
                    <a:pt x="793393" y="281833"/>
                  </a:cubicBezTo>
                  <a:cubicBezTo>
                    <a:pt x="780967" y="294259"/>
                    <a:pt x="764114" y="301240"/>
                    <a:pt x="746541" y="301240"/>
                  </a:cubicBezTo>
                  <a:lnTo>
                    <a:pt x="66259" y="301240"/>
                  </a:lnTo>
                  <a:cubicBezTo>
                    <a:pt x="29665" y="301240"/>
                    <a:pt x="0" y="271575"/>
                    <a:pt x="0" y="234981"/>
                  </a:cubicBezTo>
                  <a:lnTo>
                    <a:pt x="0" y="66259"/>
                  </a:lnTo>
                  <a:cubicBezTo>
                    <a:pt x="0" y="48686"/>
                    <a:pt x="6981" y="31833"/>
                    <a:pt x="19407" y="19407"/>
                  </a:cubicBezTo>
                  <a:cubicBezTo>
                    <a:pt x="31833" y="6981"/>
                    <a:pt x="48686" y="0"/>
                    <a:pt x="66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0" y="-76200"/>
              <a:ext cx="812800" cy="377440"/>
            </a:xfrm>
            <a:prstGeom prst="rect">
              <a:avLst/>
            </a:prstGeom>
          </p:spPr>
          <p:txBody>
            <a:bodyPr lIns="35897" tIns="35897" rIns="35897" bIns="35897" rtlCol="0" anchor="ctr"/>
            <a:lstStyle/>
            <a:p>
              <a:pPr algn="ctr">
                <a:lnSpc>
                  <a:spcPts val="3795"/>
                </a:lnSpc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 rot="-10800000">
            <a:off x="5754337" y="2800967"/>
            <a:ext cx="1986330" cy="736174"/>
            <a:chOff x="0" y="0"/>
            <a:chExt cx="812800" cy="30124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301240"/>
            </a:xfrm>
            <a:custGeom>
              <a:avLst/>
              <a:gdLst/>
              <a:ahLst/>
              <a:cxnLst/>
              <a:rect l="l" t="t" r="r" b="b"/>
              <a:pathLst>
                <a:path w="812800" h="301240">
                  <a:moveTo>
                    <a:pt x="66259" y="0"/>
                  </a:moveTo>
                  <a:lnTo>
                    <a:pt x="746541" y="0"/>
                  </a:lnTo>
                  <a:cubicBezTo>
                    <a:pt x="764114" y="0"/>
                    <a:pt x="780967" y="6981"/>
                    <a:pt x="793393" y="19407"/>
                  </a:cubicBezTo>
                  <a:cubicBezTo>
                    <a:pt x="805819" y="31833"/>
                    <a:pt x="812800" y="48686"/>
                    <a:pt x="812800" y="66259"/>
                  </a:cubicBezTo>
                  <a:lnTo>
                    <a:pt x="812800" y="234981"/>
                  </a:lnTo>
                  <a:cubicBezTo>
                    <a:pt x="812800" y="252554"/>
                    <a:pt x="805819" y="269407"/>
                    <a:pt x="793393" y="281833"/>
                  </a:cubicBezTo>
                  <a:cubicBezTo>
                    <a:pt x="780967" y="294259"/>
                    <a:pt x="764114" y="301240"/>
                    <a:pt x="746541" y="301240"/>
                  </a:cubicBezTo>
                  <a:lnTo>
                    <a:pt x="66259" y="301240"/>
                  </a:lnTo>
                  <a:cubicBezTo>
                    <a:pt x="29665" y="301240"/>
                    <a:pt x="0" y="271575"/>
                    <a:pt x="0" y="234981"/>
                  </a:cubicBezTo>
                  <a:lnTo>
                    <a:pt x="0" y="66259"/>
                  </a:lnTo>
                  <a:cubicBezTo>
                    <a:pt x="0" y="48686"/>
                    <a:pt x="6981" y="31833"/>
                    <a:pt x="19407" y="19407"/>
                  </a:cubicBezTo>
                  <a:cubicBezTo>
                    <a:pt x="31833" y="6981"/>
                    <a:pt x="48686" y="0"/>
                    <a:pt x="662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0" y="-76200"/>
              <a:ext cx="812800" cy="377440"/>
            </a:xfrm>
            <a:prstGeom prst="rect">
              <a:avLst/>
            </a:prstGeom>
          </p:spPr>
          <p:txBody>
            <a:bodyPr lIns="35897" tIns="35897" rIns="35897" bIns="35897" rtlCol="0" anchor="ctr"/>
            <a:lstStyle/>
            <a:p>
              <a:pPr algn="ctr">
                <a:lnSpc>
                  <a:spcPts val="3795"/>
                </a:lnSpc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9888078" y="1601263"/>
            <a:ext cx="1986330" cy="736174"/>
            <a:chOff x="0" y="0"/>
            <a:chExt cx="2648440" cy="981566"/>
          </a:xfrm>
        </p:grpSpPr>
        <p:grpSp>
          <p:nvGrpSpPr>
            <p:cNvPr id="92" name="Group 92"/>
            <p:cNvGrpSpPr/>
            <p:nvPr/>
          </p:nvGrpSpPr>
          <p:grpSpPr>
            <a:xfrm rot="-10800000">
              <a:off x="0" y="0"/>
              <a:ext cx="2648440" cy="981566"/>
              <a:chOff x="0" y="0"/>
              <a:chExt cx="812800" cy="301240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812800" cy="30124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240">
                    <a:moveTo>
                      <a:pt x="54449" y="0"/>
                    </a:moveTo>
                    <a:lnTo>
                      <a:pt x="758351" y="0"/>
                    </a:lnTo>
                    <a:cubicBezTo>
                      <a:pt x="788422" y="0"/>
                      <a:pt x="812800" y="24378"/>
                      <a:pt x="812800" y="54449"/>
                    </a:cubicBezTo>
                    <a:lnTo>
                      <a:pt x="812800" y="246791"/>
                    </a:lnTo>
                    <a:cubicBezTo>
                      <a:pt x="812800" y="276863"/>
                      <a:pt x="788422" y="301240"/>
                      <a:pt x="758351" y="301240"/>
                    </a:cubicBezTo>
                    <a:lnTo>
                      <a:pt x="54449" y="301240"/>
                    </a:lnTo>
                    <a:cubicBezTo>
                      <a:pt x="24378" y="301240"/>
                      <a:pt x="0" y="276863"/>
                      <a:pt x="0" y="246791"/>
                    </a:cubicBezTo>
                    <a:lnTo>
                      <a:pt x="0" y="54449"/>
                    </a:lnTo>
                    <a:cubicBezTo>
                      <a:pt x="0" y="24378"/>
                      <a:pt x="24378" y="0"/>
                      <a:pt x="5444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737373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4" name="TextBox 94"/>
              <p:cNvSpPr txBox="1"/>
              <p:nvPr/>
            </p:nvSpPr>
            <p:spPr>
              <a:xfrm>
                <a:off x="0" y="-76200"/>
                <a:ext cx="812800" cy="3774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sp>
          <p:nvSpPr>
            <p:cNvPr id="95" name="TextBox 95"/>
            <p:cNvSpPr txBox="1"/>
            <p:nvPr/>
          </p:nvSpPr>
          <p:spPr>
            <a:xfrm>
              <a:off x="436851" y="133501"/>
              <a:ext cx="1683954" cy="563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9"/>
                </a:lnSpc>
              </a:pPr>
              <a:r>
                <a:rPr lang="en-US" sz="2328">
                  <a:solidFill>
                    <a:srgbClr val="000000"/>
                  </a:solidFill>
                  <a:ea typeface="王漢宗顏楷體"/>
                </a:rPr>
                <a:t>影像校正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9888078" y="3551611"/>
            <a:ext cx="1986330" cy="736174"/>
            <a:chOff x="0" y="0"/>
            <a:chExt cx="2648440" cy="981566"/>
          </a:xfrm>
        </p:grpSpPr>
        <p:grpSp>
          <p:nvGrpSpPr>
            <p:cNvPr id="97" name="Group 97"/>
            <p:cNvGrpSpPr/>
            <p:nvPr/>
          </p:nvGrpSpPr>
          <p:grpSpPr>
            <a:xfrm rot="-10800000">
              <a:off x="0" y="0"/>
              <a:ext cx="2648440" cy="981566"/>
              <a:chOff x="0" y="0"/>
              <a:chExt cx="812800" cy="30124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0" y="0"/>
                <a:ext cx="812800" cy="30124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240">
                    <a:moveTo>
                      <a:pt x="54449" y="0"/>
                    </a:moveTo>
                    <a:lnTo>
                      <a:pt x="758351" y="0"/>
                    </a:lnTo>
                    <a:cubicBezTo>
                      <a:pt x="788422" y="0"/>
                      <a:pt x="812800" y="24378"/>
                      <a:pt x="812800" y="54449"/>
                    </a:cubicBezTo>
                    <a:lnTo>
                      <a:pt x="812800" y="246791"/>
                    </a:lnTo>
                    <a:cubicBezTo>
                      <a:pt x="812800" y="276863"/>
                      <a:pt x="788422" y="301240"/>
                      <a:pt x="758351" y="301240"/>
                    </a:cubicBezTo>
                    <a:lnTo>
                      <a:pt x="54449" y="301240"/>
                    </a:lnTo>
                    <a:cubicBezTo>
                      <a:pt x="24378" y="301240"/>
                      <a:pt x="0" y="276863"/>
                      <a:pt x="0" y="246791"/>
                    </a:cubicBezTo>
                    <a:lnTo>
                      <a:pt x="0" y="54449"/>
                    </a:lnTo>
                    <a:cubicBezTo>
                      <a:pt x="0" y="24378"/>
                      <a:pt x="24378" y="0"/>
                      <a:pt x="5444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737373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9" name="TextBox 99"/>
              <p:cNvSpPr txBox="1"/>
              <p:nvPr/>
            </p:nvSpPr>
            <p:spPr>
              <a:xfrm>
                <a:off x="0" y="-76200"/>
                <a:ext cx="812800" cy="3774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sp>
          <p:nvSpPr>
            <p:cNvPr id="100" name="TextBox 100"/>
            <p:cNvSpPr txBox="1"/>
            <p:nvPr/>
          </p:nvSpPr>
          <p:spPr>
            <a:xfrm>
              <a:off x="436851" y="133501"/>
              <a:ext cx="1683954" cy="563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9"/>
                </a:lnSpc>
              </a:pPr>
              <a:r>
                <a:rPr lang="en-US" sz="2328">
                  <a:solidFill>
                    <a:srgbClr val="000000"/>
                  </a:solidFill>
                  <a:ea typeface="王漢宗顏楷體"/>
                </a:rPr>
                <a:t>影像拼接</a:t>
              </a:r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9888078" y="5501986"/>
            <a:ext cx="1986330" cy="736174"/>
            <a:chOff x="0" y="0"/>
            <a:chExt cx="2648440" cy="981566"/>
          </a:xfrm>
        </p:grpSpPr>
        <p:grpSp>
          <p:nvGrpSpPr>
            <p:cNvPr id="102" name="Group 102"/>
            <p:cNvGrpSpPr/>
            <p:nvPr/>
          </p:nvGrpSpPr>
          <p:grpSpPr>
            <a:xfrm rot="-10800000">
              <a:off x="0" y="0"/>
              <a:ext cx="2648440" cy="981566"/>
              <a:chOff x="0" y="0"/>
              <a:chExt cx="812800" cy="301240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812800" cy="30124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240">
                    <a:moveTo>
                      <a:pt x="54449" y="0"/>
                    </a:moveTo>
                    <a:lnTo>
                      <a:pt x="758351" y="0"/>
                    </a:lnTo>
                    <a:cubicBezTo>
                      <a:pt x="788422" y="0"/>
                      <a:pt x="812800" y="24378"/>
                      <a:pt x="812800" y="54449"/>
                    </a:cubicBezTo>
                    <a:lnTo>
                      <a:pt x="812800" y="246791"/>
                    </a:lnTo>
                    <a:cubicBezTo>
                      <a:pt x="812800" y="276863"/>
                      <a:pt x="788422" y="301240"/>
                      <a:pt x="758351" y="301240"/>
                    </a:cubicBezTo>
                    <a:lnTo>
                      <a:pt x="54449" y="301240"/>
                    </a:lnTo>
                    <a:cubicBezTo>
                      <a:pt x="24378" y="301240"/>
                      <a:pt x="0" y="276863"/>
                      <a:pt x="0" y="246791"/>
                    </a:cubicBezTo>
                    <a:lnTo>
                      <a:pt x="0" y="54449"/>
                    </a:lnTo>
                    <a:cubicBezTo>
                      <a:pt x="0" y="24378"/>
                      <a:pt x="24378" y="0"/>
                      <a:pt x="5444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737373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" name="TextBox 104"/>
              <p:cNvSpPr txBox="1"/>
              <p:nvPr/>
            </p:nvSpPr>
            <p:spPr>
              <a:xfrm>
                <a:off x="0" y="-76200"/>
                <a:ext cx="812800" cy="3774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sp>
          <p:nvSpPr>
            <p:cNvPr id="105" name="TextBox 105"/>
            <p:cNvSpPr txBox="1"/>
            <p:nvPr/>
          </p:nvSpPr>
          <p:spPr>
            <a:xfrm>
              <a:off x="436851" y="133501"/>
              <a:ext cx="1683954" cy="563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9"/>
                </a:lnSpc>
              </a:pPr>
              <a:r>
                <a:rPr lang="en-US" sz="2328">
                  <a:solidFill>
                    <a:srgbClr val="000000"/>
                  </a:solidFill>
                  <a:ea typeface="王漢宗顏楷體"/>
                </a:rPr>
                <a:t>影像辨識</a:t>
              </a:r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4204846" y="4526799"/>
            <a:ext cx="1986330" cy="736174"/>
            <a:chOff x="0" y="0"/>
            <a:chExt cx="2648440" cy="981566"/>
          </a:xfrm>
        </p:grpSpPr>
        <p:grpSp>
          <p:nvGrpSpPr>
            <p:cNvPr id="107" name="Group 107"/>
            <p:cNvGrpSpPr/>
            <p:nvPr/>
          </p:nvGrpSpPr>
          <p:grpSpPr>
            <a:xfrm rot="-10800000">
              <a:off x="0" y="0"/>
              <a:ext cx="2648440" cy="981566"/>
              <a:chOff x="0" y="0"/>
              <a:chExt cx="812800" cy="30124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812800" cy="30124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240">
                    <a:moveTo>
                      <a:pt x="54449" y="0"/>
                    </a:moveTo>
                    <a:lnTo>
                      <a:pt x="758351" y="0"/>
                    </a:lnTo>
                    <a:cubicBezTo>
                      <a:pt x="788422" y="0"/>
                      <a:pt x="812800" y="24378"/>
                      <a:pt x="812800" y="54449"/>
                    </a:cubicBezTo>
                    <a:lnTo>
                      <a:pt x="812800" y="246791"/>
                    </a:lnTo>
                    <a:cubicBezTo>
                      <a:pt x="812800" y="276863"/>
                      <a:pt x="788422" y="301240"/>
                      <a:pt x="758351" y="301240"/>
                    </a:cubicBezTo>
                    <a:lnTo>
                      <a:pt x="54449" y="301240"/>
                    </a:lnTo>
                    <a:cubicBezTo>
                      <a:pt x="24378" y="301240"/>
                      <a:pt x="0" y="276863"/>
                      <a:pt x="0" y="246791"/>
                    </a:cubicBezTo>
                    <a:lnTo>
                      <a:pt x="0" y="54449"/>
                    </a:lnTo>
                    <a:cubicBezTo>
                      <a:pt x="0" y="24378"/>
                      <a:pt x="24378" y="0"/>
                      <a:pt x="5444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737373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TextBox 109"/>
              <p:cNvSpPr txBox="1"/>
              <p:nvPr/>
            </p:nvSpPr>
            <p:spPr>
              <a:xfrm>
                <a:off x="0" y="-76200"/>
                <a:ext cx="812800" cy="3774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sp>
          <p:nvSpPr>
            <p:cNvPr id="110" name="TextBox 110"/>
            <p:cNvSpPr txBox="1"/>
            <p:nvPr/>
          </p:nvSpPr>
          <p:spPr>
            <a:xfrm>
              <a:off x="295145" y="119882"/>
              <a:ext cx="2058150" cy="637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67"/>
                </a:lnSpc>
              </a:pPr>
              <a:r>
                <a:rPr lang="en-US" sz="2619">
                  <a:solidFill>
                    <a:srgbClr val="000000"/>
                  </a:solidFill>
                  <a:ea typeface="王漢宗顏楷體"/>
                </a:rPr>
                <a:t>車體控制</a:t>
              </a:r>
            </a:p>
          </p:txBody>
        </p:sp>
      </p:grpSp>
      <p:sp>
        <p:nvSpPr>
          <p:cNvPr id="111" name="AutoShape 111"/>
          <p:cNvSpPr/>
          <p:nvPr/>
        </p:nvSpPr>
        <p:spPr>
          <a:xfrm>
            <a:off x="7740667" y="1960082"/>
            <a:ext cx="2147410" cy="9268"/>
          </a:xfrm>
          <a:prstGeom prst="line">
            <a:avLst/>
          </a:prstGeom>
          <a:ln w="57150" cap="flat">
            <a:gradFill>
              <a:gsLst>
                <a:gs pos="0">
                  <a:srgbClr val="3C696B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2" name="AutoShape 112"/>
          <p:cNvSpPr/>
          <p:nvPr/>
        </p:nvSpPr>
        <p:spPr>
          <a:xfrm>
            <a:off x="10881243" y="2337438"/>
            <a:ext cx="0" cy="1214173"/>
          </a:xfrm>
          <a:prstGeom prst="line">
            <a:avLst/>
          </a:prstGeom>
          <a:ln w="57150" cap="flat">
            <a:gradFill>
              <a:gsLst>
                <a:gs pos="0">
                  <a:srgbClr val="3C696B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3" name="AutoShape 113"/>
          <p:cNvSpPr/>
          <p:nvPr/>
        </p:nvSpPr>
        <p:spPr>
          <a:xfrm>
            <a:off x="10881243" y="4287785"/>
            <a:ext cx="0" cy="1214201"/>
          </a:xfrm>
          <a:prstGeom prst="line">
            <a:avLst/>
          </a:prstGeom>
          <a:ln w="57150" cap="flat">
            <a:gradFill>
              <a:gsLst>
                <a:gs pos="0">
                  <a:srgbClr val="3C696B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4" name="AutoShape 114"/>
          <p:cNvSpPr/>
          <p:nvPr/>
        </p:nvSpPr>
        <p:spPr>
          <a:xfrm>
            <a:off x="7740667" y="3169054"/>
            <a:ext cx="4395025" cy="0"/>
          </a:xfrm>
          <a:prstGeom prst="line">
            <a:avLst/>
          </a:prstGeom>
          <a:ln w="57150" cap="flat">
            <a:gradFill>
              <a:gsLst>
                <a:gs pos="0">
                  <a:srgbClr val="3C696B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5" name="AutoShape 115"/>
          <p:cNvSpPr/>
          <p:nvPr/>
        </p:nvSpPr>
        <p:spPr>
          <a:xfrm>
            <a:off x="13128857" y="2337252"/>
            <a:ext cx="0" cy="463715"/>
          </a:xfrm>
          <a:prstGeom prst="line">
            <a:avLst/>
          </a:prstGeom>
          <a:ln w="57150" cap="flat">
            <a:gradFill>
              <a:gsLst>
                <a:gs pos="0">
                  <a:srgbClr val="3C696B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6" name="AutoShape 116"/>
          <p:cNvSpPr/>
          <p:nvPr/>
        </p:nvSpPr>
        <p:spPr>
          <a:xfrm flipH="1">
            <a:off x="6191176" y="3537142"/>
            <a:ext cx="6937681" cy="1357744"/>
          </a:xfrm>
          <a:prstGeom prst="line">
            <a:avLst/>
          </a:prstGeom>
          <a:ln w="57150" cap="flat">
            <a:gradFill>
              <a:gsLst>
                <a:gs pos="0">
                  <a:srgbClr val="3C696B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17" name="Group 117"/>
          <p:cNvGrpSpPr/>
          <p:nvPr/>
        </p:nvGrpSpPr>
        <p:grpSpPr>
          <a:xfrm>
            <a:off x="3733433" y="7377759"/>
            <a:ext cx="10838427" cy="2535356"/>
            <a:chOff x="0" y="0"/>
            <a:chExt cx="3133552" cy="73301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3133553" cy="733010"/>
            </a:xfrm>
            <a:custGeom>
              <a:avLst/>
              <a:gdLst/>
              <a:ahLst/>
              <a:cxnLst/>
              <a:rect l="l" t="t" r="r" b="b"/>
              <a:pathLst>
                <a:path w="3133553" h="733010">
                  <a:moveTo>
                    <a:pt x="37144" y="0"/>
                  </a:moveTo>
                  <a:lnTo>
                    <a:pt x="3096409" y="0"/>
                  </a:lnTo>
                  <a:cubicBezTo>
                    <a:pt x="3106260" y="0"/>
                    <a:pt x="3115707" y="3913"/>
                    <a:pt x="3122673" y="10879"/>
                  </a:cubicBezTo>
                  <a:cubicBezTo>
                    <a:pt x="3129639" y="17845"/>
                    <a:pt x="3133553" y="27293"/>
                    <a:pt x="3133553" y="37144"/>
                  </a:cubicBezTo>
                  <a:lnTo>
                    <a:pt x="3133553" y="695866"/>
                  </a:lnTo>
                  <a:cubicBezTo>
                    <a:pt x="3133553" y="705717"/>
                    <a:pt x="3129639" y="715165"/>
                    <a:pt x="3122673" y="722131"/>
                  </a:cubicBezTo>
                  <a:cubicBezTo>
                    <a:pt x="3115707" y="729096"/>
                    <a:pt x="3106260" y="733010"/>
                    <a:pt x="3096409" y="733010"/>
                  </a:cubicBezTo>
                  <a:lnTo>
                    <a:pt x="37144" y="733010"/>
                  </a:lnTo>
                  <a:cubicBezTo>
                    <a:pt x="16630" y="733010"/>
                    <a:pt x="0" y="716380"/>
                    <a:pt x="0" y="695866"/>
                  </a:cubicBezTo>
                  <a:lnTo>
                    <a:pt x="0" y="37144"/>
                  </a:lnTo>
                  <a:cubicBezTo>
                    <a:pt x="0" y="16630"/>
                    <a:pt x="16630" y="0"/>
                    <a:pt x="371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gradFill>
                <a:gsLst>
                  <a:gs pos="0">
                    <a:srgbClr val="FF8D8D">
                      <a:alpha val="100000"/>
                    </a:srgbClr>
                  </a:gs>
                  <a:gs pos="100000">
                    <a:srgbClr val="B2000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0" y="-76200"/>
              <a:ext cx="3133552" cy="809210"/>
            </a:xfrm>
            <a:prstGeom prst="rect">
              <a:avLst/>
            </a:prstGeom>
          </p:spPr>
          <p:txBody>
            <a:bodyPr lIns="35897" tIns="35897" rIns="35897" bIns="35897" rtlCol="0" anchor="ctr"/>
            <a:lstStyle/>
            <a:p>
              <a:pPr algn="ctr">
                <a:lnSpc>
                  <a:spcPts val="3795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 rot="-10800000">
            <a:off x="5690069" y="8705958"/>
            <a:ext cx="2114998" cy="783861"/>
            <a:chOff x="0" y="0"/>
            <a:chExt cx="812800" cy="30124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301240"/>
            </a:xfrm>
            <a:custGeom>
              <a:avLst/>
              <a:gdLst/>
              <a:ahLst/>
              <a:cxnLst/>
              <a:rect l="l" t="t" r="r" b="b"/>
              <a:pathLst>
                <a:path w="812800" h="301240">
                  <a:moveTo>
                    <a:pt x="62228" y="0"/>
                  </a:moveTo>
                  <a:lnTo>
                    <a:pt x="750572" y="0"/>
                  </a:lnTo>
                  <a:cubicBezTo>
                    <a:pt x="767076" y="0"/>
                    <a:pt x="782904" y="6556"/>
                    <a:pt x="794574" y="18226"/>
                  </a:cubicBezTo>
                  <a:cubicBezTo>
                    <a:pt x="806244" y="29896"/>
                    <a:pt x="812800" y="45724"/>
                    <a:pt x="812800" y="62228"/>
                  </a:cubicBezTo>
                  <a:lnTo>
                    <a:pt x="812800" y="239012"/>
                  </a:lnTo>
                  <a:cubicBezTo>
                    <a:pt x="812800" y="255516"/>
                    <a:pt x="806244" y="271344"/>
                    <a:pt x="794574" y="283014"/>
                  </a:cubicBezTo>
                  <a:cubicBezTo>
                    <a:pt x="782904" y="294684"/>
                    <a:pt x="767076" y="301240"/>
                    <a:pt x="750572" y="301240"/>
                  </a:cubicBezTo>
                  <a:lnTo>
                    <a:pt x="62228" y="301240"/>
                  </a:lnTo>
                  <a:cubicBezTo>
                    <a:pt x="27861" y="301240"/>
                    <a:pt x="0" y="273380"/>
                    <a:pt x="0" y="239012"/>
                  </a:cubicBezTo>
                  <a:lnTo>
                    <a:pt x="0" y="62228"/>
                  </a:lnTo>
                  <a:cubicBezTo>
                    <a:pt x="0" y="45724"/>
                    <a:pt x="6556" y="29896"/>
                    <a:pt x="18226" y="18226"/>
                  </a:cubicBezTo>
                  <a:cubicBezTo>
                    <a:pt x="29896" y="6556"/>
                    <a:pt x="45724" y="0"/>
                    <a:pt x="622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0" y="-76200"/>
              <a:ext cx="812800" cy="377440"/>
            </a:xfrm>
            <a:prstGeom prst="rect">
              <a:avLst/>
            </a:prstGeom>
          </p:spPr>
          <p:txBody>
            <a:bodyPr lIns="35897" tIns="35897" rIns="35897" bIns="35897" rtlCol="0" anchor="ctr"/>
            <a:lstStyle/>
            <a:p>
              <a:pPr algn="ctr">
                <a:lnSpc>
                  <a:spcPts val="3795"/>
                </a:lnSpc>
              </a:pPr>
              <a:endParaRPr/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8053308" y="8732781"/>
            <a:ext cx="2170830" cy="730477"/>
            <a:chOff x="0" y="0"/>
            <a:chExt cx="2894440" cy="973969"/>
          </a:xfrm>
        </p:grpSpPr>
        <p:grpSp>
          <p:nvGrpSpPr>
            <p:cNvPr id="124" name="Group 124"/>
            <p:cNvGrpSpPr/>
            <p:nvPr/>
          </p:nvGrpSpPr>
          <p:grpSpPr>
            <a:xfrm rot="-10800000">
              <a:off x="0" y="0"/>
              <a:ext cx="2894440" cy="973969"/>
              <a:chOff x="0" y="0"/>
              <a:chExt cx="834257" cy="280725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834257" cy="280725"/>
              </a:xfrm>
              <a:custGeom>
                <a:avLst/>
                <a:gdLst/>
                <a:ahLst/>
                <a:cxnLst/>
                <a:rect l="l" t="t" r="r" b="b"/>
                <a:pathLst>
                  <a:path w="834257" h="280725">
                    <a:moveTo>
                      <a:pt x="73262" y="0"/>
                    </a:moveTo>
                    <a:lnTo>
                      <a:pt x="760994" y="0"/>
                    </a:lnTo>
                    <a:cubicBezTo>
                      <a:pt x="801456" y="0"/>
                      <a:pt x="834257" y="32801"/>
                      <a:pt x="834257" y="73262"/>
                    </a:cubicBezTo>
                    <a:lnTo>
                      <a:pt x="834257" y="207462"/>
                    </a:lnTo>
                    <a:cubicBezTo>
                      <a:pt x="834257" y="226893"/>
                      <a:pt x="826538" y="245527"/>
                      <a:pt x="812798" y="259266"/>
                    </a:cubicBezTo>
                    <a:cubicBezTo>
                      <a:pt x="799059" y="273006"/>
                      <a:pt x="780425" y="280725"/>
                      <a:pt x="760994" y="280725"/>
                    </a:cubicBezTo>
                    <a:lnTo>
                      <a:pt x="73262" y="280725"/>
                    </a:lnTo>
                    <a:cubicBezTo>
                      <a:pt x="32801" y="280725"/>
                      <a:pt x="0" y="247924"/>
                      <a:pt x="0" y="207462"/>
                    </a:cubicBezTo>
                    <a:lnTo>
                      <a:pt x="0" y="73262"/>
                    </a:lnTo>
                    <a:cubicBezTo>
                      <a:pt x="0" y="32801"/>
                      <a:pt x="32801" y="0"/>
                      <a:pt x="7326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737373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6" name="TextBox 126"/>
              <p:cNvSpPr txBox="1"/>
              <p:nvPr/>
            </p:nvSpPr>
            <p:spPr>
              <a:xfrm>
                <a:off x="0" y="-76200"/>
                <a:ext cx="834257" cy="356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sp>
          <p:nvSpPr>
            <p:cNvPr id="127" name="TextBox 127"/>
            <p:cNvSpPr txBox="1"/>
            <p:nvPr/>
          </p:nvSpPr>
          <p:spPr>
            <a:xfrm>
              <a:off x="0" y="156842"/>
              <a:ext cx="2894440" cy="603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0"/>
                </a:lnSpc>
              </a:pPr>
              <a:r>
                <a:rPr lang="en-US" sz="2479">
                  <a:solidFill>
                    <a:srgbClr val="000000"/>
                  </a:solidFill>
                  <a:ea typeface="王漢宗顏楷體"/>
                </a:rPr>
                <a:t>單點實時監控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0468725" y="8696639"/>
            <a:ext cx="2114998" cy="783861"/>
            <a:chOff x="0" y="0"/>
            <a:chExt cx="2819997" cy="1045148"/>
          </a:xfrm>
        </p:grpSpPr>
        <p:grpSp>
          <p:nvGrpSpPr>
            <p:cNvPr id="129" name="Group 129"/>
            <p:cNvGrpSpPr/>
            <p:nvPr/>
          </p:nvGrpSpPr>
          <p:grpSpPr>
            <a:xfrm rot="-10800000">
              <a:off x="0" y="0"/>
              <a:ext cx="2819997" cy="1045148"/>
              <a:chOff x="0" y="0"/>
              <a:chExt cx="812800" cy="30124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812800" cy="30124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01240">
                    <a:moveTo>
                      <a:pt x="75196" y="0"/>
                    </a:moveTo>
                    <a:lnTo>
                      <a:pt x="737604" y="0"/>
                    </a:lnTo>
                    <a:cubicBezTo>
                      <a:pt x="757547" y="0"/>
                      <a:pt x="776673" y="7922"/>
                      <a:pt x="790776" y="22024"/>
                    </a:cubicBezTo>
                    <a:cubicBezTo>
                      <a:pt x="804878" y="36127"/>
                      <a:pt x="812800" y="55253"/>
                      <a:pt x="812800" y="75196"/>
                    </a:cubicBezTo>
                    <a:lnTo>
                      <a:pt x="812800" y="226044"/>
                    </a:lnTo>
                    <a:cubicBezTo>
                      <a:pt x="812800" y="245987"/>
                      <a:pt x="804878" y="265114"/>
                      <a:pt x="790776" y="279216"/>
                    </a:cubicBezTo>
                    <a:cubicBezTo>
                      <a:pt x="776673" y="293318"/>
                      <a:pt x="757547" y="301240"/>
                      <a:pt x="737604" y="301240"/>
                    </a:cubicBezTo>
                    <a:lnTo>
                      <a:pt x="75196" y="301240"/>
                    </a:lnTo>
                    <a:cubicBezTo>
                      <a:pt x="33667" y="301240"/>
                      <a:pt x="0" y="267574"/>
                      <a:pt x="0" y="226044"/>
                    </a:cubicBezTo>
                    <a:lnTo>
                      <a:pt x="0" y="75196"/>
                    </a:lnTo>
                    <a:cubicBezTo>
                      <a:pt x="0" y="55253"/>
                      <a:pt x="7922" y="36127"/>
                      <a:pt x="22024" y="22024"/>
                    </a:cubicBezTo>
                    <a:cubicBezTo>
                      <a:pt x="36127" y="7922"/>
                      <a:pt x="55253" y="0"/>
                      <a:pt x="751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rnd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737373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TextBox 131"/>
              <p:cNvSpPr txBox="1"/>
              <p:nvPr/>
            </p:nvSpPr>
            <p:spPr>
              <a:xfrm>
                <a:off x="0" y="-76200"/>
                <a:ext cx="812800" cy="3774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95"/>
                  </a:lnSpc>
                </a:pPr>
                <a:endParaRPr/>
              </a:p>
            </p:txBody>
          </p:sp>
        </p:grpSp>
        <p:sp>
          <p:nvSpPr>
            <p:cNvPr id="132" name="TextBox 132"/>
            <p:cNvSpPr txBox="1"/>
            <p:nvPr/>
          </p:nvSpPr>
          <p:spPr>
            <a:xfrm>
              <a:off x="0" y="168716"/>
              <a:ext cx="2726835" cy="603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0"/>
                </a:lnSpc>
              </a:pPr>
              <a:r>
                <a:rPr lang="en-US" sz="2479">
                  <a:solidFill>
                    <a:srgbClr val="000000"/>
                  </a:solidFill>
                  <a:ea typeface="王漢宗顏楷體"/>
                </a:rPr>
                <a:t>環景物件辨識</a:t>
              </a:r>
            </a:p>
          </p:txBody>
        </p:sp>
      </p:grpSp>
      <p:sp>
        <p:nvSpPr>
          <p:cNvPr id="133" name="AutoShape 133"/>
          <p:cNvSpPr/>
          <p:nvPr/>
        </p:nvSpPr>
        <p:spPr>
          <a:xfrm>
            <a:off x="10881243" y="6238161"/>
            <a:ext cx="0" cy="2494620"/>
          </a:xfrm>
          <a:prstGeom prst="line">
            <a:avLst/>
          </a:prstGeom>
          <a:ln w="57150" cap="flat">
            <a:solidFill>
              <a:srgbClr val="BF1F1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4" name="AutoShape 134"/>
          <p:cNvSpPr/>
          <p:nvPr/>
        </p:nvSpPr>
        <p:spPr>
          <a:xfrm>
            <a:off x="6747502" y="3537142"/>
            <a:ext cx="66" cy="5168817"/>
          </a:xfrm>
          <a:prstGeom prst="line">
            <a:avLst/>
          </a:prstGeom>
          <a:ln w="57150" cap="flat">
            <a:solidFill>
              <a:srgbClr val="BF1F1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5" name="AutoShape 135"/>
          <p:cNvSpPr/>
          <p:nvPr/>
        </p:nvSpPr>
        <p:spPr>
          <a:xfrm flipH="1">
            <a:off x="9138723" y="2223629"/>
            <a:ext cx="749354" cy="6509151"/>
          </a:xfrm>
          <a:prstGeom prst="line">
            <a:avLst/>
          </a:prstGeom>
          <a:ln w="57150" cap="flat">
            <a:solidFill>
              <a:srgbClr val="BF1F1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6" name="AutoShape 136"/>
          <p:cNvSpPr/>
          <p:nvPr/>
        </p:nvSpPr>
        <p:spPr>
          <a:xfrm flipH="1" flipV="1">
            <a:off x="14122022" y="1969165"/>
            <a:ext cx="1902357" cy="12244"/>
          </a:xfrm>
          <a:prstGeom prst="line">
            <a:avLst/>
          </a:prstGeom>
          <a:ln w="57150" cap="flat">
            <a:gradFill>
              <a:gsLst>
                <a:gs pos="0">
                  <a:srgbClr val="3C696B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7" name="AutoShape 137"/>
          <p:cNvSpPr/>
          <p:nvPr/>
        </p:nvSpPr>
        <p:spPr>
          <a:xfrm flipH="1">
            <a:off x="14571861" y="8645437"/>
            <a:ext cx="1452702" cy="0"/>
          </a:xfrm>
          <a:prstGeom prst="line">
            <a:avLst/>
          </a:prstGeom>
          <a:ln w="57150" cap="flat">
            <a:gradFill>
              <a:gsLst>
                <a:gs pos="0">
                  <a:srgbClr val="3C696B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8" name="Freeform 138"/>
          <p:cNvSpPr/>
          <p:nvPr/>
        </p:nvSpPr>
        <p:spPr>
          <a:xfrm>
            <a:off x="16024563" y="7678141"/>
            <a:ext cx="1934594" cy="1934594"/>
          </a:xfrm>
          <a:custGeom>
            <a:avLst/>
            <a:gdLst/>
            <a:ahLst/>
            <a:cxnLst/>
            <a:rect l="l" t="t" r="r" b="b"/>
            <a:pathLst>
              <a:path w="1934594" h="1934594">
                <a:moveTo>
                  <a:pt x="0" y="0"/>
                </a:moveTo>
                <a:lnTo>
                  <a:pt x="1934594" y="0"/>
                </a:lnTo>
                <a:lnTo>
                  <a:pt x="1934594" y="1934593"/>
                </a:lnTo>
                <a:lnTo>
                  <a:pt x="0" y="19345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9" name="AutoShape 139"/>
          <p:cNvSpPr/>
          <p:nvPr/>
        </p:nvSpPr>
        <p:spPr>
          <a:xfrm flipV="1">
            <a:off x="16991860" y="3198885"/>
            <a:ext cx="0" cy="4479255"/>
          </a:xfrm>
          <a:prstGeom prst="line">
            <a:avLst/>
          </a:prstGeom>
          <a:ln w="57150" cap="flat">
            <a:gradFill>
              <a:gsLst>
                <a:gs pos="0">
                  <a:srgbClr val="3C696B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40" name="Group 140"/>
          <p:cNvGrpSpPr/>
          <p:nvPr/>
        </p:nvGrpSpPr>
        <p:grpSpPr>
          <a:xfrm>
            <a:off x="352058" y="0"/>
            <a:ext cx="3086100" cy="10287000"/>
            <a:chOff x="0" y="0"/>
            <a:chExt cx="812800" cy="2709333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41000"/>
                  </a:srgbClr>
                </a:gs>
                <a:gs pos="100000">
                  <a:srgbClr val="EBEBEB">
                    <a:alpha val="41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2" name="TextBox 142"/>
            <p:cNvSpPr txBox="1"/>
            <p:nvPr/>
          </p:nvSpPr>
          <p:spPr>
            <a:xfrm>
              <a:off x="0" y="-95250"/>
              <a:ext cx="812800" cy="2804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143" name="TextBox 143"/>
          <p:cNvSpPr txBox="1"/>
          <p:nvPr/>
        </p:nvSpPr>
        <p:spPr>
          <a:xfrm>
            <a:off x="1058525" y="3326543"/>
            <a:ext cx="1636683" cy="467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29"/>
              </a:lnSpc>
              <a:spcBef>
                <a:spcPct val="0"/>
              </a:spcBef>
            </a:pPr>
            <a:r>
              <a:rPr lang="en-US" sz="8878" spc="-754">
                <a:solidFill>
                  <a:srgbClr val="000000"/>
                </a:solidFill>
                <a:ea typeface="杨任东竹石体"/>
              </a:rPr>
              <a:t>架構圖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4384672" y="272714"/>
            <a:ext cx="1626679" cy="65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ea typeface="杨任东竹石体"/>
              </a:rPr>
              <a:t>載具端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4188986" y="7487704"/>
            <a:ext cx="2199106" cy="68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</a:pPr>
            <a:r>
              <a:rPr lang="en-US" sz="4007">
                <a:solidFill>
                  <a:srgbClr val="000000"/>
                </a:solidFill>
                <a:ea typeface="杨任东竹石体"/>
              </a:rPr>
              <a:t>網頁端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6103715" y="8854003"/>
            <a:ext cx="1344776" cy="42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9">
                <a:solidFill>
                  <a:srgbClr val="000000"/>
                </a:solidFill>
                <a:ea typeface="杨任东竹石体"/>
              </a:rPr>
              <a:t>地圖繪製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11103031" y="411192"/>
            <a:ext cx="2065322" cy="656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9"/>
              </a:lnSpc>
            </a:pPr>
            <a:r>
              <a:rPr lang="en-US" sz="3763">
                <a:solidFill>
                  <a:srgbClr val="000000"/>
                </a:solidFill>
                <a:ea typeface="杨任东竹石体"/>
              </a:rPr>
              <a:t>伺服端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16319472" y="2776080"/>
            <a:ext cx="1344776" cy="42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9">
                <a:solidFill>
                  <a:srgbClr val="000000"/>
                </a:solidFill>
                <a:ea typeface="杨任东竹石体"/>
              </a:rPr>
              <a:t>搖桿訊號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16315106" y="9865491"/>
            <a:ext cx="1344776" cy="42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9">
                <a:solidFill>
                  <a:srgbClr val="000000"/>
                </a:solidFill>
                <a:ea typeface="杨任东竹石体"/>
              </a:rPr>
              <a:t>使用者</a:t>
            </a:r>
          </a:p>
        </p:txBody>
      </p:sp>
      <p:sp>
        <p:nvSpPr>
          <p:cNvPr id="150" name="Freeform 150"/>
          <p:cNvSpPr/>
          <p:nvPr/>
        </p:nvSpPr>
        <p:spPr>
          <a:xfrm>
            <a:off x="897051" y="1028700"/>
            <a:ext cx="1996115" cy="1993964"/>
          </a:xfrm>
          <a:custGeom>
            <a:avLst/>
            <a:gdLst/>
            <a:ahLst/>
            <a:cxnLst/>
            <a:rect l="l" t="t" r="r" b="b"/>
            <a:pathLst>
              <a:path w="1996115" h="1993964">
                <a:moveTo>
                  <a:pt x="0" y="0"/>
                </a:moveTo>
                <a:lnTo>
                  <a:pt x="1996115" y="0"/>
                </a:lnTo>
                <a:lnTo>
                  <a:pt x="1996115" y="1993964"/>
                </a:lnTo>
                <a:lnTo>
                  <a:pt x="0" y="19939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52" name="圖片 151" descr="一張含有 文字, 螢幕擷取畫面, 圖表, 數字 的圖片&#10;&#10;自動產生的描述">
            <a:extLst>
              <a:ext uri="{FF2B5EF4-FFF2-40B4-BE49-F238E27FC236}">
                <a16:creationId xmlns:a16="http://schemas.microsoft.com/office/drawing/2014/main" id="{0ED8567F-4744-F8B6-53C4-125E12B4F1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60068" y="6323535"/>
            <a:ext cx="1593706" cy="2395"/>
          </a:xfrm>
          <a:prstGeom prst="line">
            <a:avLst/>
          </a:prstGeom>
          <a:ln w="66675" cap="rnd">
            <a:solidFill>
              <a:srgbClr val="FF914D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33838" y="5360420"/>
            <a:ext cx="1926230" cy="1926230"/>
          </a:xfrm>
          <a:custGeom>
            <a:avLst/>
            <a:gdLst/>
            <a:ahLst/>
            <a:cxnLst/>
            <a:rect l="l" t="t" r="r" b="b"/>
            <a:pathLst>
              <a:path w="1926230" h="1926230">
                <a:moveTo>
                  <a:pt x="0" y="0"/>
                </a:moveTo>
                <a:lnTo>
                  <a:pt x="1926230" y="0"/>
                </a:lnTo>
                <a:lnTo>
                  <a:pt x="1926230" y="1926230"/>
                </a:lnTo>
                <a:lnTo>
                  <a:pt x="0" y="192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5400000">
            <a:off x="4661363" y="3321912"/>
            <a:ext cx="688001" cy="1223112"/>
          </a:xfrm>
          <a:custGeom>
            <a:avLst/>
            <a:gdLst/>
            <a:ahLst/>
            <a:cxnLst/>
            <a:rect l="l" t="t" r="r" b="b"/>
            <a:pathLst>
              <a:path w="688001" h="1223112">
                <a:moveTo>
                  <a:pt x="0" y="0"/>
                </a:moveTo>
                <a:lnTo>
                  <a:pt x="688000" y="0"/>
                </a:lnTo>
                <a:lnTo>
                  <a:pt x="688000" y="1223113"/>
                </a:lnTo>
                <a:lnTo>
                  <a:pt x="0" y="1223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AutoShape 5"/>
          <p:cNvSpPr/>
          <p:nvPr/>
        </p:nvSpPr>
        <p:spPr>
          <a:xfrm flipH="1">
            <a:off x="5005363" y="4277469"/>
            <a:ext cx="0" cy="920372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AutoShape 6"/>
          <p:cNvSpPr/>
          <p:nvPr/>
        </p:nvSpPr>
        <p:spPr>
          <a:xfrm>
            <a:off x="5756952" y="6325930"/>
            <a:ext cx="1159518" cy="23812"/>
          </a:xfrm>
          <a:prstGeom prst="line">
            <a:avLst/>
          </a:prstGeom>
          <a:ln w="66675" cap="rnd">
            <a:solidFill>
              <a:srgbClr val="FF914D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AutoShape 7"/>
          <p:cNvSpPr/>
          <p:nvPr/>
        </p:nvSpPr>
        <p:spPr>
          <a:xfrm>
            <a:off x="8838453" y="6349743"/>
            <a:ext cx="2157200" cy="23807"/>
          </a:xfrm>
          <a:prstGeom prst="line">
            <a:avLst/>
          </a:prstGeom>
          <a:ln w="66675" cap="rnd">
            <a:solidFill>
              <a:srgbClr val="FF914D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4885593" y="5433908"/>
            <a:ext cx="2668569" cy="1855476"/>
            <a:chOff x="0" y="0"/>
            <a:chExt cx="3558092" cy="24739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1199630"/>
              <a:ext cx="3558092" cy="1057318"/>
              <a:chOff x="0" y="0"/>
              <a:chExt cx="849880" cy="25254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49880" cy="252549"/>
              </a:xfrm>
              <a:custGeom>
                <a:avLst/>
                <a:gdLst/>
                <a:ahLst/>
                <a:cxnLst/>
                <a:rect l="l" t="t" r="r" b="b"/>
                <a:pathLst>
                  <a:path w="849880" h="252549">
                    <a:moveTo>
                      <a:pt x="19611" y="0"/>
                    </a:moveTo>
                    <a:lnTo>
                      <a:pt x="830269" y="0"/>
                    </a:lnTo>
                    <a:cubicBezTo>
                      <a:pt x="835470" y="0"/>
                      <a:pt x="840458" y="2066"/>
                      <a:pt x="844136" y="5744"/>
                    </a:cubicBezTo>
                    <a:cubicBezTo>
                      <a:pt x="847814" y="9422"/>
                      <a:pt x="849880" y="14410"/>
                      <a:pt x="849880" y="19611"/>
                    </a:cubicBezTo>
                    <a:lnTo>
                      <a:pt x="849880" y="232938"/>
                    </a:lnTo>
                    <a:cubicBezTo>
                      <a:pt x="849880" y="243769"/>
                      <a:pt x="841100" y="252549"/>
                      <a:pt x="830269" y="252549"/>
                    </a:cubicBezTo>
                    <a:lnTo>
                      <a:pt x="19611" y="252549"/>
                    </a:lnTo>
                    <a:cubicBezTo>
                      <a:pt x="8780" y="252549"/>
                      <a:pt x="0" y="243769"/>
                      <a:pt x="0" y="232938"/>
                    </a:cubicBezTo>
                    <a:lnTo>
                      <a:pt x="0" y="19611"/>
                    </a:lnTo>
                    <a:cubicBezTo>
                      <a:pt x="0" y="8780"/>
                      <a:pt x="8780" y="0"/>
                      <a:pt x="1961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5D5D">
                      <a:alpha val="100000"/>
                    </a:srgbClr>
                  </a:gs>
                  <a:gs pos="100000">
                    <a:srgbClr val="EBEBEB">
                      <a:alpha val="100000"/>
                    </a:srgbClr>
                  </a:gs>
                </a:gsLst>
                <a:lin ang="0"/>
              </a:gradFill>
              <a:ln w="95250" cap="rnd">
                <a:solidFill>
                  <a:srgbClr val="545454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04775"/>
                <a:ext cx="849880" cy="357324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268213"/>
              <a:ext cx="2364768" cy="819884"/>
              <a:chOff x="0" y="0"/>
              <a:chExt cx="869906" cy="30160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69906" cy="301603"/>
              </a:xfrm>
              <a:custGeom>
                <a:avLst/>
                <a:gdLst/>
                <a:ahLst/>
                <a:cxnLst/>
                <a:rect l="l" t="t" r="r" b="b"/>
                <a:pathLst>
                  <a:path w="869906" h="301603">
                    <a:moveTo>
                      <a:pt x="29507" y="0"/>
                    </a:moveTo>
                    <a:lnTo>
                      <a:pt x="840399" y="0"/>
                    </a:lnTo>
                    <a:cubicBezTo>
                      <a:pt x="856695" y="0"/>
                      <a:pt x="869906" y="13211"/>
                      <a:pt x="869906" y="29507"/>
                    </a:cubicBezTo>
                    <a:lnTo>
                      <a:pt x="869906" y="272096"/>
                    </a:lnTo>
                    <a:cubicBezTo>
                      <a:pt x="869906" y="288392"/>
                      <a:pt x="856695" y="301603"/>
                      <a:pt x="840399" y="301603"/>
                    </a:cubicBezTo>
                    <a:lnTo>
                      <a:pt x="29507" y="301603"/>
                    </a:lnTo>
                    <a:cubicBezTo>
                      <a:pt x="13211" y="301603"/>
                      <a:pt x="0" y="288392"/>
                      <a:pt x="0" y="272096"/>
                    </a:cubicBezTo>
                    <a:lnTo>
                      <a:pt x="0" y="29507"/>
                    </a:lnTo>
                    <a:cubicBezTo>
                      <a:pt x="0" y="13211"/>
                      <a:pt x="13211" y="0"/>
                      <a:pt x="2950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5D5D">
                      <a:alpha val="100000"/>
                    </a:srgbClr>
                  </a:gs>
                  <a:gs pos="100000">
                    <a:srgbClr val="EBEBEB">
                      <a:alpha val="100000"/>
                    </a:srgbClr>
                  </a:gs>
                </a:gsLst>
                <a:lin ang="0"/>
              </a:gradFill>
              <a:ln w="95250" cap="rnd">
                <a:solidFill>
                  <a:srgbClr val="545454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04775"/>
                <a:ext cx="869906" cy="406378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60383" y="0"/>
              <a:ext cx="990237" cy="599227"/>
              <a:chOff x="0" y="0"/>
              <a:chExt cx="569000" cy="34432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69000" cy="344321"/>
              </a:xfrm>
              <a:custGeom>
                <a:avLst/>
                <a:gdLst/>
                <a:ahLst/>
                <a:cxnLst/>
                <a:rect l="l" t="t" r="r" b="b"/>
                <a:pathLst>
                  <a:path w="569000" h="344321">
                    <a:moveTo>
                      <a:pt x="0" y="0"/>
                    </a:moveTo>
                    <a:lnTo>
                      <a:pt x="569000" y="0"/>
                    </a:lnTo>
                    <a:lnTo>
                      <a:pt x="569000" y="344321"/>
                    </a:lnTo>
                    <a:lnTo>
                      <a:pt x="0" y="34432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E3360">
                      <a:alpha val="100000"/>
                    </a:srgbClr>
                  </a:gs>
                  <a:gs pos="100000">
                    <a:srgbClr val="7F7EAD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04775"/>
                <a:ext cx="569000" cy="449096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sp>
          <p:nvSpPr>
            <p:cNvPr id="18" name="AutoShape 18"/>
            <p:cNvSpPr/>
            <p:nvPr/>
          </p:nvSpPr>
          <p:spPr>
            <a:xfrm flipV="1">
              <a:off x="394400" y="945262"/>
              <a:ext cx="2054" cy="285428"/>
            </a:xfrm>
            <a:prstGeom prst="line">
              <a:avLst/>
            </a:prstGeom>
            <a:ln w="94156" cap="flat">
              <a:solidFill>
                <a:srgbClr val="F8B13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 flipV="1">
              <a:off x="2078737" y="945262"/>
              <a:ext cx="421" cy="285670"/>
            </a:xfrm>
            <a:prstGeom prst="line">
              <a:avLst/>
            </a:prstGeom>
            <a:ln w="94156" cap="flat">
              <a:solidFill>
                <a:srgbClr val="F8B13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155237" y="299613"/>
              <a:ext cx="2209531" cy="788363"/>
              <a:chOff x="0" y="0"/>
              <a:chExt cx="812800" cy="29000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2900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0008">
                    <a:moveTo>
                      <a:pt x="31580" y="0"/>
                    </a:moveTo>
                    <a:lnTo>
                      <a:pt x="781220" y="0"/>
                    </a:lnTo>
                    <a:cubicBezTo>
                      <a:pt x="798661" y="0"/>
                      <a:pt x="812800" y="14139"/>
                      <a:pt x="812800" y="31580"/>
                    </a:cubicBezTo>
                    <a:lnTo>
                      <a:pt x="812800" y="258428"/>
                    </a:lnTo>
                    <a:cubicBezTo>
                      <a:pt x="812800" y="275869"/>
                      <a:pt x="798661" y="290008"/>
                      <a:pt x="781220" y="290008"/>
                    </a:cubicBezTo>
                    <a:lnTo>
                      <a:pt x="31580" y="290008"/>
                    </a:lnTo>
                    <a:cubicBezTo>
                      <a:pt x="14139" y="290008"/>
                      <a:pt x="0" y="275869"/>
                      <a:pt x="0" y="258428"/>
                    </a:cubicBezTo>
                    <a:lnTo>
                      <a:pt x="0" y="31580"/>
                    </a:lnTo>
                    <a:cubicBezTo>
                      <a:pt x="0" y="14139"/>
                      <a:pt x="14139" y="0"/>
                      <a:pt x="315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27272">
                      <a:alpha val="100000"/>
                    </a:srgbClr>
                  </a:gs>
                  <a:gs pos="100000">
                    <a:srgbClr val="191919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104775"/>
                <a:ext cx="812800" cy="394783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55237" y="1230691"/>
              <a:ext cx="3402854" cy="1026257"/>
              <a:chOff x="0" y="0"/>
              <a:chExt cx="812800" cy="24513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24513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5130">
                    <a:moveTo>
                      <a:pt x="20506" y="0"/>
                    </a:moveTo>
                    <a:lnTo>
                      <a:pt x="792294" y="0"/>
                    </a:lnTo>
                    <a:cubicBezTo>
                      <a:pt x="797733" y="0"/>
                      <a:pt x="802948" y="2160"/>
                      <a:pt x="806794" y="6006"/>
                    </a:cubicBezTo>
                    <a:cubicBezTo>
                      <a:pt x="810640" y="9852"/>
                      <a:pt x="812800" y="15067"/>
                      <a:pt x="812800" y="20506"/>
                    </a:cubicBezTo>
                    <a:lnTo>
                      <a:pt x="812800" y="224624"/>
                    </a:lnTo>
                    <a:cubicBezTo>
                      <a:pt x="812800" y="235949"/>
                      <a:pt x="803619" y="245130"/>
                      <a:pt x="792294" y="245130"/>
                    </a:cubicBezTo>
                    <a:lnTo>
                      <a:pt x="20506" y="245130"/>
                    </a:lnTo>
                    <a:cubicBezTo>
                      <a:pt x="15067" y="245130"/>
                      <a:pt x="9852" y="242970"/>
                      <a:pt x="6006" y="239124"/>
                    </a:cubicBezTo>
                    <a:cubicBezTo>
                      <a:pt x="2160" y="235279"/>
                      <a:pt x="0" y="230063"/>
                      <a:pt x="0" y="224624"/>
                    </a:cubicBezTo>
                    <a:lnTo>
                      <a:pt x="0" y="20506"/>
                    </a:lnTo>
                    <a:cubicBezTo>
                      <a:pt x="0" y="15067"/>
                      <a:pt x="2160" y="9852"/>
                      <a:pt x="6006" y="6006"/>
                    </a:cubicBezTo>
                    <a:cubicBezTo>
                      <a:pt x="9852" y="2160"/>
                      <a:pt x="15067" y="0"/>
                      <a:pt x="2050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27272">
                      <a:alpha val="100000"/>
                    </a:srgbClr>
                  </a:gs>
                  <a:gs pos="100000">
                    <a:srgbClr val="191919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104775"/>
                <a:ext cx="812800" cy="349905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404425" y="1577193"/>
              <a:ext cx="896775" cy="8967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444800" y="1617568"/>
              <a:ext cx="816025" cy="81602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33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559985" y="1732753"/>
              <a:ext cx="585656" cy="585656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33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655912" y="1829172"/>
              <a:ext cx="393803" cy="392818"/>
            </a:xfrm>
            <a:custGeom>
              <a:avLst/>
              <a:gdLst/>
              <a:ahLst/>
              <a:cxnLst/>
              <a:rect l="l" t="t" r="r" b="b"/>
              <a:pathLst>
                <a:path w="393803" h="392818">
                  <a:moveTo>
                    <a:pt x="0" y="0"/>
                  </a:moveTo>
                  <a:lnTo>
                    <a:pt x="393802" y="0"/>
                  </a:lnTo>
                  <a:lnTo>
                    <a:pt x="393802" y="392818"/>
                  </a:lnTo>
                  <a:lnTo>
                    <a:pt x="0" y="392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476936" y="1649703"/>
              <a:ext cx="751754" cy="751754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515044" y="1907314"/>
              <a:ext cx="205300" cy="20530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992985" y="1907314"/>
              <a:ext cx="205300" cy="20530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411522" y="1577193"/>
              <a:ext cx="896775" cy="896775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451897" y="1617568"/>
              <a:ext cx="816025" cy="816025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33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567082" y="1732753"/>
              <a:ext cx="585656" cy="585656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33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>
              <a:off x="2663008" y="1829172"/>
              <a:ext cx="393803" cy="392818"/>
            </a:xfrm>
            <a:custGeom>
              <a:avLst/>
              <a:gdLst/>
              <a:ahLst/>
              <a:cxnLst/>
              <a:rect l="l" t="t" r="r" b="b"/>
              <a:pathLst>
                <a:path w="393803" h="392818">
                  <a:moveTo>
                    <a:pt x="0" y="0"/>
                  </a:moveTo>
                  <a:lnTo>
                    <a:pt x="393803" y="0"/>
                  </a:lnTo>
                  <a:lnTo>
                    <a:pt x="393803" y="392818"/>
                  </a:lnTo>
                  <a:lnTo>
                    <a:pt x="0" y="392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55" name="Group 55"/>
            <p:cNvGrpSpPr/>
            <p:nvPr/>
          </p:nvGrpSpPr>
          <p:grpSpPr>
            <a:xfrm>
              <a:off x="2484032" y="1649703"/>
              <a:ext cx="751754" cy="751754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</p:grpSp>
      <p:sp>
        <p:nvSpPr>
          <p:cNvPr id="58" name="AutoShape 58"/>
          <p:cNvSpPr/>
          <p:nvPr/>
        </p:nvSpPr>
        <p:spPr>
          <a:xfrm flipV="1">
            <a:off x="12732943" y="6361646"/>
            <a:ext cx="2152650" cy="11904"/>
          </a:xfrm>
          <a:prstGeom prst="line">
            <a:avLst/>
          </a:prstGeom>
          <a:ln w="66675" cap="rnd">
            <a:solidFill>
              <a:srgbClr val="FF914D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9" name="Group 59"/>
          <p:cNvGrpSpPr/>
          <p:nvPr/>
        </p:nvGrpSpPr>
        <p:grpSpPr>
          <a:xfrm>
            <a:off x="8574521" y="1697280"/>
            <a:ext cx="6579555" cy="2580189"/>
            <a:chOff x="0" y="0"/>
            <a:chExt cx="8772740" cy="3440252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8772740" cy="3440252"/>
              <a:chOff x="0" y="0"/>
              <a:chExt cx="2072663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207266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72663" h="812800">
                    <a:moveTo>
                      <a:pt x="50172" y="0"/>
                    </a:moveTo>
                    <a:lnTo>
                      <a:pt x="2022491" y="0"/>
                    </a:lnTo>
                    <a:cubicBezTo>
                      <a:pt x="2050200" y="0"/>
                      <a:pt x="2072663" y="22463"/>
                      <a:pt x="2072663" y="50172"/>
                    </a:cubicBezTo>
                    <a:lnTo>
                      <a:pt x="2072663" y="762628"/>
                    </a:lnTo>
                    <a:cubicBezTo>
                      <a:pt x="2072663" y="775934"/>
                      <a:pt x="2067377" y="788696"/>
                      <a:pt x="2057968" y="798105"/>
                    </a:cubicBezTo>
                    <a:cubicBezTo>
                      <a:pt x="2048559" y="807514"/>
                      <a:pt x="2035797" y="812800"/>
                      <a:pt x="2022491" y="812800"/>
                    </a:cubicBezTo>
                    <a:lnTo>
                      <a:pt x="50172" y="812800"/>
                    </a:lnTo>
                    <a:cubicBezTo>
                      <a:pt x="36866" y="812800"/>
                      <a:pt x="24104" y="807514"/>
                      <a:pt x="14695" y="798105"/>
                    </a:cubicBezTo>
                    <a:cubicBezTo>
                      <a:pt x="5286" y="788696"/>
                      <a:pt x="0" y="775934"/>
                      <a:pt x="0" y="762628"/>
                    </a:cubicBezTo>
                    <a:lnTo>
                      <a:pt x="0" y="50172"/>
                    </a:lnTo>
                    <a:cubicBezTo>
                      <a:pt x="0" y="36866"/>
                      <a:pt x="5286" y="24104"/>
                      <a:pt x="14695" y="14695"/>
                    </a:cubicBezTo>
                    <a:cubicBezTo>
                      <a:pt x="24104" y="5286"/>
                      <a:pt x="36866" y="0"/>
                      <a:pt x="501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0" cap="rnd">
                <a:solidFill>
                  <a:srgbClr val="FF914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-95250"/>
                <a:ext cx="2072663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804568" y="395307"/>
              <a:ext cx="7208025" cy="2295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83"/>
                </a:lnSpc>
                <a:spcBef>
                  <a:spcPct val="0"/>
                </a:spcBef>
              </a:pPr>
              <a:r>
                <a:rPr lang="en-US" sz="2488" spc="497">
                  <a:solidFill>
                    <a:srgbClr val="000000"/>
                  </a:solidFill>
                  <a:ea typeface="王漢宗顏楷體 Bold"/>
                </a:rPr>
                <a:t>原先的系統僅支援鍵盤控制車體移動，為此我們設計了一套訊號轉換方式，能夠透過搖桿實現更靈活的控制方式</a:t>
              </a:r>
            </a:p>
          </p:txBody>
        </p:sp>
      </p:grpSp>
      <p:sp>
        <p:nvSpPr>
          <p:cNvPr id="64" name="AutoShape 64"/>
          <p:cNvSpPr/>
          <p:nvPr/>
        </p:nvSpPr>
        <p:spPr>
          <a:xfrm flipH="1">
            <a:off x="11864298" y="4277469"/>
            <a:ext cx="0" cy="1251324"/>
          </a:xfrm>
          <a:prstGeom prst="line">
            <a:avLst/>
          </a:prstGeom>
          <a:ln w="76200" cap="rnd">
            <a:solidFill>
              <a:srgbClr val="FF914D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5" name="Group 65"/>
          <p:cNvGrpSpPr/>
          <p:nvPr/>
        </p:nvGrpSpPr>
        <p:grpSpPr>
          <a:xfrm>
            <a:off x="-3124" y="226883"/>
            <a:ext cx="18291124" cy="1036241"/>
            <a:chOff x="0" y="0"/>
            <a:chExt cx="4817415" cy="27291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4817415" cy="272919"/>
            </a:xfrm>
            <a:custGeom>
              <a:avLst/>
              <a:gdLst/>
              <a:ahLst/>
              <a:cxnLst/>
              <a:rect l="l" t="t" r="r" b="b"/>
              <a:pathLst>
                <a:path w="4817415" h="272919">
                  <a:moveTo>
                    <a:pt x="0" y="0"/>
                  </a:moveTo>
                  <a:lnTo>
                    <a:pt x="4817415" y="0"/>
                  </a:lnTo>
                  <a:lnTo>
                    <a:pt x="4817415" y="272919"/>
                  </a:lnTo>
                  <a:lnTo>
                    <a:pt x="0" y="272919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100000"/>
                  </a:srgbClr>
                </a:gs>
                <a:gs pos="100000">
                  <a:srgbClr val="EBEBE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95250"/>
              <a:ext cx="4817415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028700" y="226883"/>
            <a:ext cx="3973254" cy="1036241"/>
            <a:chOff x="0" y="0"/>
            <a:chExt cx="1046454" cy="272919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046454" cy="272919"/>
            </a:xfrm>
            <a:custGeom>
              <a:avLst/>
              <a:gdLst/>
              <a:ahLst/>
              <a:cxnLst/>
              <a:rect l="l" t="t" r="r" b="b"/>
              <a:pathLst>
                <a:path w="1046454" h="272919">
                  <a:moveTo>
                    <a:pt x="0" y="0"/>
                  </a:moveTo>
                  <a:lnTo>
                    <a:pt x="1046454" y="0"/>
                  </a:lnTo>
                  <a:lnTo>
                    <a:pt x="1046454" y="272919"/>
                  </a:lnTo>
                  <a:lnTo>
                    <a:pt x="0" y="27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95250"/>
              <a:ext cx="1046454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71" name="Freeform 71"/>
          <p:cNvSpPr/>
          <p:nvPr/>
        </p:nvSpPr>
        <p:spPr>
          <a:xfrm>
            <a:off x="11075937" y="5549475"/>
            <a:ext cx="1576722" cy="1576722"/>
          </a:xfrm>
          <a:custGeom>
            <a:avLst/>
            <a:gdLst/>
            <a:ahLst/>
            <a:cxnLst/>
            <a:rect l="l" t="t" r="r" b="b"/>
            <a:pathLst>
              <a:path w="1576722" h="1576722">
                <a:moveTo>
                  <a:pt x="0" y="0"/>
                </a:moveTo>
                <a:lnTo>
                  <a:pt x="1576722" y="0"/>
                </a:lnTo>
                <a:lnTo>
                  <a:pt x="1576722" y="1576722"/>
                </a:lnTo>
                <a:lnTo>
                  <a:pt x="0" y="1576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2" name="Freeform 72"/>
          <p:cNvSpPr/>
          <p:nvPr/>
        </p:nvSpPr>
        <p:spPr>
          <a:xfrm>
            <a:off x="4399473" y="5234127"/>
            <a:ext cx="1204962" cy="2266942"/>
          </a:xfrm>
          <a:custGeom>
            <a:avLst/>
            <a:gdLst/>
            <a:ahLst/>
            <a:cxnLst/>
            <a:rect l="l" t="t" r="r" b="b"/>
            <a:pathLst>
              <a:path w="1204962" h="2266942">
                <a:moveTo>
                  <a:pt x="0" y="0"/>
                </a:moveTo>
                <a:lnTo>
                  <a:pt x="1204962" y="0"/>
                </a:lnTo>
                <a:lnTo>
                  <a:pt x="1204962" y="2266942"/>
                </a:lnTo>
                <a:lnTo>
                  <a:pt x="0" y="2266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070" t="-8426" r="-613947" b="-11244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3" name="Freeform 73"/>
          <p:cNvSpPr/>
          <p:nvPr/>
        </p:nvSpPr>
        <p:spPr>
          <a:xfrm flipH="1">
            <a:off x="6859101" y="5360420"/>
            <a:ext cx="1902784" cy="1902784"/>
          </a:xfrm>
          <a:custGeom>
            <a:avLst/>
            <a:gdLst/>
            <a:ahLst/>
            <a:cxnLst/>
            <a:rect l="l" t="t" r="r" b="b"/>
            <a:pathLst>
              <a:path w="1902784" h="1902784">
                <a:moveTo>
                  <a:pt x="1902784" y="0"/>
                </a:moveTo>
                <a:lnTo>
                  <a:pt x="0" y="0"/>
                </a:lnTo>
                <a:lnTo>
                  <a:pt x="0" y="1902784"/>
                </a:lnTo>
                <a:lnTo>
                  <a:pt x="1902784" y="1902784"/>
                </a:lnTo>
                <a:lnTo>
                  <a:pt x="1902784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4" name="TextBox 74"/>
          <p:cNvSpPr txBox="1"/>
          <p:nvPr/>
        </p:nvSpPr>
        <p:spPr>
          <a:xfrm>
            <a:off x="4316123" y="7631007"/>
            <a:ext cx="983548" cy="418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70"/>
              </a:lnSpc>
              <a:spcBef>
                <a:spcPct val="0"/>
              </a:spcBef>
            </a:pPr>
            <a:r>
              <a:rPr lang="en-US" sz="2479" u="none" strike="noStrike">
                <a:solidFill>
                  <a:srgbClr val="000000"/>
                </a:solidFill>
                <a:ea typeface="杨任东竹石体"/>
              </a:rPr>
              <a:t>伺服端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009577" y="7631007"/>
            <a:ext cx="1344776" cy="42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9">
                <a:solidFill>
                  <a:srgbClr val="000000"/>
                </a:solidFill>
                <a:ea typeface="杨任东竹石体"/>
              </a:rPr>
              <a:t>搖桿訊號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6920454" y="7631007"/>
            <a:ext cx="1967095" cy="418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70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ea typeface="杨任东竹石体"/>
              </a:rPr>
              <a:t>搖桿驅動程式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866009" y="3010319"/>
            <a:ext cx="2382391" cy="411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70"/>
              </a:lnSpc>
              <a:spcBef>
                <a:spcPct val="0"/>
              </a:spcBef>
            </a:pPr>
            <a:r>
              <a:rPr lang="en-US" sz="2479" u="none" strike="noStrike">
                <a:solidFill>
                  <a:srgbClr val="000000"/>
                </a:solidFill>
                <a:latin typeface="杨任东竹石体"/>
                <a:ea typeface="杨任东竹石体"/>
              </a:rPr>
              <a:t>XBOX搖桿接收器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516438" y="7406394"/>
            <a:ext cx="2950643" cy="86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9">
                <a:solidFill>
                  <a:srgbClr val="000000"/>
                </a:solidFill>
                <a:ea typeface="杨任东竹石体"/>
              </a:rPr>
              <a:t>將搖桿訊號</a:t>
            </a:r>
          </a:p>
          <a:p>
            <a:pPr marL="0" lvl="0" indent="0" algn="ctr">
              <a:lnSpc>
                <a:spcPts val="3470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ea typeface="杨任东竹石体"/>
              </a:rPr>
              <a:t>轉換為車輪控制訊號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5408777" y="7631007"/>
            <a:ext cx="1344776" cy="422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9">
                <a:solidFill>
                  <a:srgbClr val="000000"/>
                </a:solidFill>
                <a:ea typeface="杨任东竹石体"/>
              </a:rPr>
              <a:t>控制載具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615718" y="222684"/>
            <a:ext cx="2793316" cy="9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spc="-456">
                <a:solidFill>
                  <a:srgbClr val="000000"/>
                </a:solidFill>
                <a:ea typeface="杨任东竹石体"/>
              </a:rPr>
              <a:t>搖桿控制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3119" y="2069929"/>
            <a:ext cx="1865533" cy="1865533"/>
          </a:xfrm>
          <a:custGeom>
            <a:avLst/>
            <a:gdLst/>
            <a:ahLst/>
            <a:cxnLst/>
            <a:rect l="l" t="t" r="r" b="b"/>
            <a:pathLst>
              <a:path w="1865533" h="1865533">
                <a:moveTo>
                  <a:pt x="0" y="0"/>
                </a:moveTo>
                <a:lnTo>
                  <a:pt x="1865533" y="0"/>
                </a:lnTo>
                <a:lnTo>
                  <a:pt x="1865533" y="1865533"/>
                </a:lnTo>
                <a:lnTo>
                  <a:pt x="0" y="1865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5468652" y="3002696"/>
            <a:ext cx="16184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1456" y="3138182"/>
            <a:ext cx="2668569" cy="1855476"/>
            <a:chOff x="0" y="0"/>
            <a:chExt cx="3558092" cy="247396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199630"/>
              <a:ext cx="3558092" cy="1057318"/>
              <a:chOff x="0" y="0"/>
              <a:chExt cx="849880" cy="25254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49880" cy="252549"/>
              </a:xfrm>
              <a:custGeom>
                <a:avLst/>
                <a:gdLst/>
                <a:ahLst/>
                <a:cxnLst/>
                <a:rect l="l" t="t" r="r" b="b"/>
                <a:pathLst>
                  <a:path w="849880" h="252549">
                    <a:moveTo>
                      <a:pt x="19611" y="0"/>
                    </a:moveTo>
                    <a:lnTo>
                      <a:pt x="830269" y="0"/>
                    </a:lnTo>
                    <a:cubicBezTo>
                      <a:pt x="835470" y="0"/>
                      <a:pt x="840458" y="2066"/>
                      <a:pt x="844136" y="5744"/>
                    </a:cubicBezTo>
                    <a:cubicBezTo>
                      <a:pt x="847814" y="9422"/>
                      <a:pt x="849880" y="14410"/>
                      <a:pt x="849880" y="19611"/>
                    </a:cubicBezTo>
                    <a:lnTo>
                      <a:pt x="849880" y="232938"/>
                    </a:lnTo>
                    <a:cubicBezTo>
                      <a:pt x="849880" y="243769"/>
                      <a:pt x="841100" y="252549"/>
                      <a:pt x="830269" y="252549"/>
                    </a:cubicBezTo>
                    <a:lnTo>
                      <a:pt x="19611" y="252549"/>
                    </a:lnTo>
                    <a:cubicBezTo>
                      <a:pt x="8780" y="252549"/>
                      <a:pt x="0" y="243769"/>
                      <a:pt x="0" y="232938"/>
                    </a:cubicBezTo>
                    <a:lnTo>
                      <a:pt x="0" y="19611"/>
                    </a:lnTo>
                    <a:cubicBezTo>
                      <a:pt x="0" y="8780"/>
                      <a:pt x="8780" y="0"/>
                      <a:pt x="1961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5D5D">
                      <a:alpha val="100000"/>
                    </a:srgbClr>
                  </a:gs>
                  <a:gs pos="100000">
                    <a:srgbClr val="EBEBEB">
                      <a:alpha val="100000"/>
                    </a:srgbClr>
                  </a:gs>
                </a:gsLst>
                <a:lin ang="0"/>
              </a:gradFill>
              <a:ln w="95250" cap="rnd">
                <a:solidFill>
                  <a:srgbClr val="545454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104775"/>
                <a:ext cx="849880" cy="357324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268213"/>
              <a:ext cx="2364768" cy="819884"/>
              <a:chOff x="0" y="0"/>
              <a:chExt cx="869906" cy="30160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69906" cy="301603"/>
              </a:xfrm>
              <a:custGeom>
                <a:avLst/>
                <a:gdLst/>
                <a:ahLst/>
                <a:cxnLst/>
                <a:rect l="l" t="t" r="r" b="b"/>
                <a:pathLst>
                  <a:path w="869906" h="301603">
                    <a:moveTo>
                      <a:pt x="29507" y="0"/>
                    </a:moveTo>
                    <a:lnTo>
                      <a:pt x="840399" y="0"/>
                    </a:lnTo>
                    <a:cubicBezTo>
                      <a:pt x="856695" y="0"/>
                      <a:pt x="869906" y="13211"/>
                      <a:pt x="869906" y="29507"/>
                    </a:cubicBezTo>
                    <a:lnTo>
                      <a:pt x="869906" y="272096"/>
                    </a:lnTo>
                    <a:cubicBezTo>
                      <a:pt x="869906" y="288392"/>
                      <a:pt x="856695" y="301603"/>
                      <a:pt x="840399" y="301603"/>
                    </a:cubicBezTo>
                    <a:lnTo>
                      <a:pt x="29507" y="301603"/>
                    </a:lnTo>
                    <a:cubicBezTo>
                      <a:pt x="13211" y="301603"/>
                      <a:pt x="0" y="288392"/>
                      <a:pt x="0" y="272096"/>
                    </a:cubicBezTo>
                    <a:lnTo>
                      <a:pt x="0" y="29507"/>
                    </a:lnTo>
                    <a:cubicBezTo>
                      <a:pt x="0" y="13211"/>
                      <a:pt x="13211" y="0"/>
                      <a:pt x="29507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5D5D">
                      <a:alpha val="100000"/>
                    </a:srgbClr>
                  </a:gs>
                  <a:gs pos="100000">
                    <a:srgbClr val="EBEBEB">
                      <a:alpha val="100000"/>
                    </a:srgbClr>
                  </a:gs>
                </a:gsLst>
                <a:lin ang="0"/>
              </a:gradFill>
              <a:ln w="95250" cap="rnd">
                <a:solidFill>
                  <a:srgbClr val="545454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104775"/>
                <a:ext cx="869906" cy="406378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460383" y="0"/>
              <a:ext cx="990237" cy="599227"/>
              <a:chOff x="0" y="0"/>
              <a:chExt cx="569000" cy="34432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69000" cy="344321"/>
              </a:xfrm>
              <a:custGeom>
                <a:avLst/>
                <a:gdLst/>
                <a:ahLst/>
                <a:cxnLst/>
                <a:rect l="l" t="t" r="r" b="b"/>
                <a:pathLst>
                  <a:path w="569000" h="344321">
                    <a:moveTo>
                      <a:pt x="0" y="0"/>
                    </a:moveTo>
                    <a:lnTo>
                      <a:pt x="569000" y="0"/>
                    </a:lnTo>
                    <a:lnTo>
                      <a:pt x="569000" y="344321"/>
                    </a:lnTo>
                    <a:lnTo>
                      <a:pt x="0" y="34432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E3360">
                      <a:alpha val="100000"/>
                    </a:srgbClr>
                  </a:gs>
                  <a:gs pos="100000">
                    <a:srgbClr val="7F7EAD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04775"/>
                <a:ext cx="569000" cy="449096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 flipV="1">
              <a:off x="394400" y="945262"/>
              <a:ext cx="2054" cy="285428"/>
            </a:xfrm>
            <a:prstGeom prst="line">
              <a:avLst/>
            </a:prstGeom>
            <a:ln w="94156" cap="flat">
              <a:solidFill>
                <a:srgbClr val="F8B13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AutoShape 15"/>
            <p:cNvSpPr/>
            <p:nvPr/>
          </p:nvSpPr>
          <p:spPr>
            <a:xfrm flipH="1" flipV="1">
              <a:off x="2078737" y="945262"/>
              <a:ext cx="421" cy="285670"/>
            </a:xfrm>
            <a:prstGeom prst="line">
              <a:avLst/>
            </a:prstGeom>
            <a:ln w="94156" cap="flat">
              <a:solidFill>
                <a:srgbClr val="F8B13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155237" y="299613"/>
              <a:ext cx="2209531" cy="788363"/>
              <a:chOff x="0" y="0"/>
              <a:chExt cx="812800" cy="29000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29000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90008">
                    <a:moveTo>
                      <a:pt x="31580" y="0"/>
                    </a:moveTo>
                    <a:lnTo>
                      <a:pt x="781220" y="0"/>
                    </a:lnTo>
                    <a:cubicBezTo>
                      <a:pt x="798661" y="0"/>
                      <a:pt x="812800" y="14139"/>
                      <a:pt x="812800" y="31580"/>
                    </a:cubicBezTo>
                    <a:lnTo>
                      <a:pt x="812800" y="258428"/>
                    </a:lnTo>
                    <a:cubicBezTo>
                      <a:pt x="812800" y="275869"/>
                      <a:pt x="798661" y="290008"/>
                      <a:pt x="781220" y="290008"/>
                    </a:cubicBezTo>
                    <a:lnTo>
                      <a:pt x="31580" y="290008"/>
                    </a:lnTo>
                    <a:cubicBezTo>
                      <a:pt x="14139" y="290008"/>
                      <a:pt x="0" y="275869"/>
                      <a:pt x="0" y="258428"/>
                    </a:cubicBezTo>
                    <a:lnTo>
                      <a:pt x="0" y="31580"/>
                    </a:lnTo>
                    <a:cubicBezTo>
                      <a:pt x="0" y="14139"/>
                      <a:pt x="14139" y="0"/>
                      <a:pt x="315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27272">
                      <a:alpha val="100000"/>
                    </a:srgbClr>
                  </a:gs>
                  <a:gs pos="100000">
                    <a:srgbClr val="191919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04775"/>
                <a:ext cx="812800" cy="394783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55237" y="1230691"/>
              <a:ext cx="3402854" cy="1026257"/>
              <a:chOff x="0" y="0"/>
              <a:chExt cx="812800" cy="24513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24513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45130">
                    <a:moveTo>
                      <a:pt x="20506" y="0"/>
                    </a:moveTo>
                    <a:lnTo>
                      <a:pt x="792294" y="0"/>
                    </a:lnTo>
                    <a:cubicBezTo>
                      <a:pt x="797733" y="0"/>
                      <a:pt x="802948" y="2160"/>
                      <a:pt x="806794" y="6006"/>
                    </a:cubicBezTo>
                    <a:cubicBezTo>
                      <a:pt x="810640" y="9852"/>
                      <a:pt x="812800" y="15067"/>
                      <a:pt x="812800" y="20506"/>
                    </a:cubicBezTo>
                    <a:lnTo>
                      <a:pt x="812800" y="224624"/>
                    </a:lnTo>
                    <a:cubicBezTo>
                      <a:pt x="812800" y="235949"/>
                      <a:pt x="803619" y="245130"/>
                      <a:pt x="792294" y="245130"/>
                    </a:cubicBezTo>
                    <a:lnTo>
                      <a:pt x="20506" y="245130"/>
                    </a:lnTo>
                    <a:cubicBezTo>
                      <a:pt x="15067" y="245130"/>
                      <a:pt x="9852" y="242970"/>
                      <a:pt x="6006" y="239124"/>
                    </a:cubicBezTo>
                    <a:cubicBezTo>
                      <a:pt x="2160" y="235279"/>
                      <a:pt x="0" y="230063"/>
                      <a:pt x="0" y="224624"/>
                    </a:cubicBezTo>
                    <a:lnTo>
                      <a:pt x="0" y="20506"/>
                    </a:lnTo>
                    <a:cubicBezTo>
                      <a:pt x="0" y="15067"/>
                      <a:pt x="2160" y="9852"/>
                      <a:pt x="6006" y="6006"/>
                    </a:cubicBezTo>
                    <a:cubicBezTo>
                      <a:pt x="9852" y="2160"/>
                      <a:pt x="15067" y="0"/>
                      <a:pt x="2050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27272">
                      <a:alpha val="100000"/>
                    </a:srgbClr>
                  </a:gs>
                  <a:gs pos="100000">
                    <a:srgbClr val="191919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04775"/>
                <a:ext cx="812800" cy="349905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404425" y="1577193"/>
              <a:ext cx="896775" cy="89677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444800" y="1617568"/>
              <a:ext cx="816025" cy="81602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33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559985" y="1732753"/>
              <a:ext cx="585656" cy="58565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33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655912" y="1829172"/>
              <a:ext cx="393803" cy="392818"/>
            </a:xfrm>
            <a:custGeom>
              <a:avLst/>
              <a:gdLst/>
              <a:ahLst/>
              <a:cxnLst/>
              <a:rect l="l" t="t" r="r" b="b"/>
              <a:pathLst>
                <a:path w="393803" h="392818">
                  <a:moveTo>
                    <a:pt x="0" y="0"/>
                  </a:moveTo>
                  <a:lnTo>
                    <a:pt x="393802" y="0"/>
                  </a:lnTo>
                  <a:lnTo>
                    <a:pt x="393802" y="392818"/>
                  </a:lnTo>
                  <a:lnTo>
                    <a:pt x="0" y="392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476936" y="1649703"/>
              <a:ext cx="751754" cy="751754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515044" y="1907314"/>
              <a:ext cx="205300" cy="20530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992985" y="1907314"/>
              <a:ext cx="205300" cy="205300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2411522" y="1577193"/>
              <a:ext cx="896775" cy="896775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4487" tIns="54487" rIns="54487" bIns="54487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2451897" y="1617568"/>
              <a:ext cx="816025" cy="816025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E33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67082" y="1732753"/>
              <a:ext cx="585656" cy="585656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3350" cap="sq">
                <a:solidFill>
                  <a:srgbClr val="5454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2663008" y="1829172"/>
              <a:ext cx="393803" cy="392818"/>
            </a:xfrm>
            <a:custGeom>
              <a:avLst/>
              <a:gdLst/>
              <a:ahLst/>
              <a:cxnLst/>
              <a:rect l="l" t="t" r="r" b="b"/>
              <a:pathLst>
                <a:path w="393803" h="392818">
                  <a:moveTo>
                    <a:pt x="0" y="0"/>
                  </a:moveTo>
                  <a:lnTo>
                    <a:pt x="393803" y="0"/>
                  </a:lnTo>
                  <a:lnTo>
                    <a:pt x="393803" y="392818"/>
                  </a:lnTo>
                  <a:lnTo>
                    <a:pt x="0" y="392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2484032" y="1649703"/>
              <a:ext cx="751754" cy="751754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31433" tIns="31433" rIns="31433" bIns="31433" rtlCol="0" anchor="ctr"/>
              <a:lstStyle/>
              <a:p>
                <a:pPr algn="ctr">
                  <a:lnSpc>
                    <a:spcPts val="5371"/>
                  </a:lnSpc>
                </a:pPr>
                <a:endParaRPr/>
              </a:p>
            </p:txBody>
          </p:sp>
        </p:grpSp>
      </p:grpSp>
      <p:grpSp>
        <p:nvGrpSpPr>
          <p:cNvPr id="54" name="Group 54"/>
          <p:cNvGrpSpPr/>
          <p:nvPr/>
        </p:nvGrpSpPr>
        <p:grpSpPr>
          <a:xfrm>
            <a:off x="275455" y="2955002"/>
            <a:ext cx="1006299" cy="526345"/>
            <a:chOff x="0" y="0"/>
            <a:chExt cx="265033" cy="13862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65033" cy="138626"/>
            </a:xfrm>
            <a:custGeom>
              <a:avLst/>
              <a:gdLst/>
              <a:ahLst/>
              <a:cxnLst/>
              <a:rect l="l" t="t" r="r" b="b"/>
              <a:pathLst>
                <a:path w="265033" h="138626">
                  <a:moveTo>
                    <a:pt x="0" y="0"/>
                  </a:moveTo>
                  <a:lnTo>
                    <a:pt x="265033" y="0"/>
                  </a:lnTo>
                  <a:lnTo>
                    <a:pt x="265033" y="138626"/>
                  </a:lnTo>
                  <a:lnTo>
                    <a:pt x="0" y="138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FF8D8D">
                      <a:alpha val="100000"/>
                    </a:srgbClr>
                  </a:gs>
                  <a:gs pos="100000">
                    <a:srgbClr val="B2000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95250"/>
              <a:ext cx="265033" cy="233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57" name="AutoShape 57"/>
          <p:cNvSpPr/>
          <p:nvPr/>
        </p:nvSpPr>
        <p:spPr>
          <a:xfrm flipV="1">
            <a:off x="1281754" y="3002696"/>
            <a:ext cx="2321366" cy="215478"/>
          </a:xfrm>
          <a:prstGeom prst="line">
            <a:avLst/>
          </a:prstGeom>
          <a:ln w="38100" cap="flat">
            <a:solidFill>
              <a:srgbClr val="F8B1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8" name="AutoShape 58"/>
          <p:cNvSpPr/>
          <p:nvPr/>
        </p:nvSpPr>
        <p:spPr>
          <a:xfrm flipV="1">
            <a:off x="778604" y="2069929"/>
            <a:ext cx="3757282" cy="885072"/>
          </a:xfrm>
          <a:prstGeom prst="line">
            <a:avLst/>
          </a:prstGeom>
          <a:ln w="38100" cap="flat">
            <a:solidFill>
              <a:srgbClr val="F8B1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9" name="AutoShape 59"/>
          <p:cNvSpPr/>
          <p:nvPr/>
        </p:nvSpPr>
        <p:spPr>
          <a:xfrm>
            <a:off x="8590250" y="3002696"/>
            <a:ext cx="152413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0" name="Freeform 60"/>
          <p:cNvSpPr/>
          <p:nvPr/>
        </p:nvSpPr>
        <p:spPr>
          <a:xfrm>
            <a:off x="9974517" y="1504913"/>
            <a:ext cx="2456567" cy="2479174"/>
          </a:xfrm>
          <a:custGeom>
            <a:avLst/>
            <a:gdLst/>
            <a:ahLst/>
            <a:cxnLst/>
            <a:rect l="l" t="t" r="r" b="b"/>
            <a:pathLst>
              <a:path w="2456567" h="2479174">
                <a:moveTo>
                  <a:pt x="0" y="0"/>
                </a:moveTo>
                <a:lnTo>
                  <a:pt x="2456567" y="0"/>
                </a:lnTo>
                <a:lnTo>
                  <a:pt x="2456567" y="2479174"/>
                </a:lnTo>
                <a:lnTo>
                  <a:pt x="0" y="24791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1" name="AutoShape 61"/>
          <p:cNvSpPr/>
          <p:nvPr/>
        </p:nvSpPr>
        <p:spPr>
          <a:xfrm>
            <a:off x="12431084" y="3026508"/>
            <a:ext cx="1185165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2" name="Group 62"/>
          <p:cNvGrpSpPr/>
          <p:nvPr/>
        </p:nvGrpSpPr>
        <p:grpSpPr>
          <a:xfrm>
            <a:off x="275455" y="5831858"/>
            <a:ext cx="7083179" cy="3802292"/>
            <a:chOff x="0" y="0"/>
            <a:chExt cx="2584037" cy="1387126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584037" cy="1387126"/>
            </a:xfrm>
            <a:custGeom>
              <a:avLst/>
              <a:gdLst/>
              <a:ahLst/>
              <a:cxnLst/>
              <a:rect l="l" t="t" r="r" b="b"/>
              <a:pathLst>
                <a:path w="2584037" h="1387126">
                  <a:moveTo>
                    <a:pt x="55743" y="0"/>
                  </a:moveTo>
                  <a:lnTo>
                    <a:pt x="2528294" y="0"/>
                  </a:lnTo>
                  <a:cubicBezTo>
                    <a:pt x="2543078" y="0"/>
                    <a:pt x="2557256" y="5873"/>
                    <a:pt x="2567710" y="16327"/>
                  </a:cubicBezTo>
                  <a:cubicBezTo>
                    <a:pt x="2578164" y="26781"/>
                    <a:pt x="2584037" y="40959"/>
                    <a:pt x="2584037" y="55743"/>
                  </a:cubicBezTo>
                  <a:lnTo>
                    <a:pt x="2584037" y="1331383"/>
                  </a:lnTo>
                  <a:cubicBezTo>
                    <a:pt x="2584037" y="1346167"/>
                    <a:pt x="2578164" y="1360345"/>
                    <a:pt x="2567710" y="1370799"/>
                  </a:cubicBezTo>
                  <a:cubicBezTo>
                    <a:pt x="2557256" y="1381253"/>
                    <a:pt x="2543078" y="1387126"/>
                    <a:pt x="2528294" y="1387126"/>
                  </a:cubicBezTo>
                  <a:lnTo>
                    <a:pt x="55743" y="1387126"/>
                  </a:lnTo>
                  <a:cubicBezTo>
                    <a:pt x="40959" y="1387126"/>
                    <a:pt x="26781" y="1381253"/>
                    <a:pt x="16327" y="1370799"/>
                  </a:cubicBezTo>
                  <a:cubicBezTo>
                    <a:pt x="5873" y="1360345"/>
                    <a:pt x="0" y="1346167"/>
                    <a:pt x="0" y="1331383"/>
                  </a:cubicBezTo>
                  <a:lnTo>
                    <a:pt x="0" y="55743"/>
                  </a:lnTo>
                  <a:cubicBezTo>
                    <a:pt x="0" y="40959"/>
                    <a:pt x="5873" y="26781"/>
                    <a:pt x="16327" y="16327"/>
                  </a:cubicBezTo>
                  <a:cubicBezTo>
                    <a:pt x="26781" y="5873"/>
                    <a:pt x="40959" y="0"/>
                    <a:pt x="557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rnd">
              <a:gradFill>
                <a:gsLst>
                  <a:gs pos="0">
                    <a:srgbClr val="5D5D5D">
                      <a:alpha val="100000"/>
                    </a:srgbClr>
                  </a:gs>
                  <a:gs pos="100000">
                    <a:srgbClr val="EBEBEB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95250"/>
              <a:ext cx="2584037" cy="1482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65" name="Freeform 65"/>
          <p:cNvSpPr/>
          <p:nvPr/>
        </p:nvSpPr>
        <p:spPr>
          <a:xfrm>
            <a:off x="4259275" y="6335316"/>
            <a:ext cx="2759361" cy="2588679"/>
          </a:xfrm>
          <a:custGeom>
            <a:avLst/>
            <a:gdLst/>
            <a:ahLst/>
            <a:cxnLst/>
            <a:rect l="l" t="t" r="r" b="b"/>
            <a:pathLst>
              <a:path w="2759361" h="2588679">
                <a:moveTo>
                  <a:pt x="0" y="0"/>
                </a:moveTo>
                <a:lnTo>
                  <a:pt x="2759361" y="0"/>
                </a:lnTo>
                <a:lnTo>
                  <a:pt x="2759361" y="2588679"/>
                </a:lnTo>
                <a:lnTo>
                  <a:pt x="0" y="25886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6" name="Freeform 66"/>
          <p:cNvSpPr/>
          <p:nvPr/>
        </p:nvSpPr>
        <p:spPr>
          <a:xfrm>
            <a:off x="998209" y="6335316"/>
            <a:ext cx="2811874" cy="2657534"/>
          </a:xfrm>
          <a:custGeom>
            <a:avLst/>
            <a:gdLst/>
            <a:ahLst/>
            <a:cxnLst/>
            <a:rect l="l" t="t" r="r" b="b"/>
            <a:pathLst>
              <a:path w="2811874" h="2657534">
                <a:moveTo>
                  <a:pt x="0" y="0"/>
                </a:moveTo>
                <a:lnTo>
                  <a:pt x="2811874" y="0"/>
                </a:lnTo>
                <a:lnTo>
                  <a:pt x="2811874" y="2657534"/>
                </a:lnTo>
                <a:lnTo>
                  <a:pt x="0" y="26575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7" name="Group 67"/>
          <p:cNvGrpSpPr/>
          <p:nvPr/>
        </p:nvGrpSpPr>
        <p:grpSpPr>
          <a:xfrm>
            <a:off x="-3124" y="226883"/>
            <a:ext cx="18291124" cy="1036241"/>
            <a:chOff x="0" y="0"/>
            <a:chExt cx="4817415" cy="272919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817415" cy="272919"/>
            </a:xfrm>
            <a:custGeom>
              <a:avLst/>
              <a:gdLst/>
              <a:ahLst/>
              <a:cxnLst/>
              <a:rect l="l" t="t" r="r" b="b"/>
              <a:pathLst>
                <a:path w="4817415" h="272919">
                  <a:moveTo>
                    <a:pt x="0" y="0"/>
                  </a:moveTo>
                  <a:lnTo>
                    <a:pt x="4817415" y="0"/>
                  </a:lnTo>
                  <a:lnTo>
                    <a:pt x="4817415" y="272919"/>
                  </a:lnTo>
                  <a:lnTo>
                    <a:pt x="0" y="272919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100000"/>
                  </a:srgbClr>
                </a:gs>
                <a:gs pos="100000">
                  <a:srgbClr val="EBEBE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95250"/>
              <a:ext cx="4817415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28700" y="226883"/>
            <a:ext cx="3973254" cy="1036241"/>
            <a:chOff x="0" y="0"/>
            <a:chExt cx="1046454" cy="272919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046454" cy="272919"/>
            </a:xfrm>
            <a:custGeom>
              <a:avLst/>
              <a:gdLst/>
              <a:ahLst/>
              <a:cxnLst/>
              <a:rect l="l" t="t" r="r" b="b"/>
              <a:pathLst>
                <a:path w="1046454" h="272919">
                  <a:moveTo>
                    <a:pt x="0" y="0"/>
                  </a:moveTo>
                  <a:lnTo>
                    <a:pt x="1046454" y="0"/>
                  </a:lnTo>
                  <a:lnTo>
                    <a:pt x="1046454" y="272919"/>
                  </a:lnTo>
                  <a:lnTo>
                    <a:pt x="0" y="27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95250"/>
              <a:ext cx="1046454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1493070" y="5057905"/>
            <a:ext cx="6665159" cy="5143500"/>
            <a:chOff x="0" y="0"/>
            <a:chExt cx="590065" cy="455353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590065" cy="455353"/>
            </a:xfrm>
            <a:custGeom>
              <a:avLst/>
              <a:gdLst/>
              <a:ahLst/>
              <a:cxnLst/>
              <a:rect l="l" t="t" r="r" b="b"/>
              <a:pathLst>
                <a:path w="590065" h="455353">
                  <a:moveTo>
                    <a:pt x="0" y="0"/>
                  </a:moveTo>
                  <a:lnTo>
                    <a:pt x="590065" y="0"/>
                  </a:lnTo>
                  <a:lnTo>
                    <a:pt x="590065" y="455353"/>
                  </a:lnTo>
                  <a:lnTo>
                    <a:pt x="0" y="455353"/>
                  </a:lnTo>
                  <a:close/>
                </a:path>
              </a:pathLst>
            </a:custGeom>
            <a:solidFill>
              <a:srgbClr val="FFFFFF"/>
            </a:solidFill>
            <a:ln w="171450" cap="sq">
              <a:solidFill>
                <a:srgbClr val="EFF0F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95250"/>
              <a:ext cx="590065" cy="550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7531087" y="5765109"/>
            <a:ext cx="3789531" cy="3935789"/>
            <a:chOff x="0" y="0"/>
            <a:chExt cx="998066" cy="1036586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998066" cy="1036586"/>
            </a:xfrm>
            <a:custGeom>
              <a:avLst/>
              <a:gdLst/>
              <a:ahLst/>
              <a:cxnLst/>
              <a:rect l="l" t="t" r="r" b="b"/>
              <a:pathLst>
                <a:path w="998066" h="1036586">
                  <a:moveTo>
                    <a:pt x="104192" y="0"/>
                  </a:moveTo>
                  <a:lnTo>
                    <a:pt x="893874" y="0"/>
                  </a:lnTo>
                  <a:cubicBezTo>
                    <a:pt x="921507" y="0"/>
                    <a:pt x="948009" y="10977"/>
                    <a:pt x="967549" y="30517"/>
                  </a:cubicBezTo>
                  <a:cubicBezTo>
                    <a:pt x="987088" y="50057"/>
                    <a:pt x="998066" y="76558"/>
                    <a:pt x="998066" y="104192"/>
                  </a:cubicBezTo>
                  <a:lnTo>
                    <a:pt x="998066" y="932395"/>
                  </a:lnTo>
                  <a:cubicBezTo>
                    <a:pt x="998066" y="960028"/>
                    <a:pt x="987088" y="986530"/>
                    <a:pt x="967549" y="1006069"/>
                  </a:cubicBezTo>
                  <a:cubicBezTo>
                    <a:pt x="948009" y="1025609"/>
                    <a:pt x="921507" y="1036586"/>
                    <a:pt x="893874" y="1036586"/>
                  </a:cubicBezTo>
                  <a:lnTo>
                    <a:pt x="104192" y="1036586"/>
                  </a:lnTo>
                  <a:cubicBezTo>
                    <a:pt x="76558" y="1036586"/>
                    <a:pt x="50057" y="1025609"/>
                    <a:pt x="30517" y="1006069"/>
                  </a:cubicBezTo>
                  <a:cubicBezTo>
                    <a:pt x="10977" y="986530"/>
                    <a:pt x="0" y="960028"/>
                    <a:pt x="0" y="932395"/>
                  </a:cubicBezTo>
                  <a:lnTo>
                    <a:pt x="0" y="104192"/>
                  </a:lnTo>
                  <a:cubicBezTo>
                    <a:pt x="0" y="76558"/>
                    <a:pt x="10977" y="50057"/>
                    <a:pt x="30517" y="30517"/>
                  </a:cubicBezTo>
                  <a:cubicBezTo>
                    <a:pt x="50057" y="10977"/>
                    <a:pt x="76558" y="0"/>
                    <a:pt x="104192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gradFill>
                <a:gsLst>
                  <a:gs pos="0">
                    <a:srgbClr val="66B1B4">
                      <a:alpha val="100000"/>
                    </a:srgbClr>
                  </a:gs>
                  <a:gs pos="100000">
                    <a:srgbClr val="0461D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95250"/>
              <a:ext cx="998066" cy="1131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pic>
        <p:nvPicPr>
          <p:cNvPr id="79" name="Picture 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14629" t="4615" r="33200" b="3204"/>
          <a:stretch>
            <a:fillRect/>
          </a:stretch>
        </p:blipFill>
        <p:spPr>
          <a:xfrm>
            <a:off x="7807245" y="6124297"/>
            <a:ext cx="3237214" cy="3217415"/>
          </a:xfrm>
          <a:prstGeom prst="rect">
            <a:avLst/>
          </a:prstGeom>
        </p:spPr>
      </p:pic>
      <p:sp>
        <p:nvSpPr>
          <p:cNvPr id="80" name="TextBox 80"/>
          <p:cNvSpPr txBox="1"/>
          <p:nvPr/>
        </p:nvSpPr>
        <p:spPr>
          <a:xfrm>
            <a:off x="7806309" y="8697509"/>
            <a:ext cx="1714988" cy="7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929">
                <a:solidFill>
                  <a:srgbClr val="000000"/>
                </a:solidFill>
                <a:ea typeface="王漢宗顏楷體"/>
              </a:rPr>
              <a:t>滑動窗格演算法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929">
                <a:solidFill>
                  <a:srgbClr val="000000"/>
                </a:solidFill>
                <a:ea typeface="王漢宗顏楷體"/>
              </a:rPr>
              <a:t>過濾雜訊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7271654" y="4194204"/>
            <a:ext cx="1006001" cy="418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70"/>
              </a:lnSpc>
              <a:spcBef>
                <a:spcPct val="0"/>
              </a:spcBef>
            </a:pPr>
            <a:r>
              <a:rPr lang="en-US" sz="2479" u="none" strike="noStrike">
                <a:solidFill>
                  <a:srgbClr val="000000"/>
                </a:solidFill>
                <a:ea typeface="杨任东竹石体"/>
              </a:rPr>
              <a:t>伺服端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916466" y="4194204"/>
            <a:ext cx="1341334" cy="418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70"/>
              </a:lnSpc>
              <a:spcBef>
                <a:spcPct val="0"/>
              </a:spcBef>
            </a:pPr>
            <a:r>
              <a:rPr lang="en-US" sz="2479" dirty="0" err="1">
                <a:solidFill>
                  <a:srgbClr val="000000"/>
                </a:solidFill>
                <a:ea typeface="杨任东竹石体"/>
              </a:rPr>
              <a:t>光達訊號</a:t>
            </a:r>
            <a:endParaRPr lang="en-US" sz="2479" dirty="0">
              <a:solidFill>
                <a:srgbClr val="000000"/>
              </a:solidFill>
              <a:ea typeface="杨任东竹石体"/>
            </a:endParaRPr>
          </a:p>
        </p:txBody>
      </p:sp>
      <p:sp>
        <p:nvSpPr>
          <p:cNvPr id="83" name="TextBox 83"/>
          <p:cNvSpPr txBox="1"/>
          <p:nvPr/>
        </p:nvSpPr>
        <p:spPr>
          <a:xfrm>
            <a:off x="10631747" y="4194204"/>
            <a:ext cx="1341334" cy="418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70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ea typeface="杨任东竹石体"/>
              </a:rPr>
              <a:t>過濾雜訊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4274007" y="4194204"/>
            <a:ext cx="1341334" cy="418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70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ea typeface="杨任东竹石体"/>
              </a:rPr>
              <a:t>光達避障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40236" y="6532320"/>
            <a:ext cx="356144" cy="221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05"/>
              </a:lnSpc>
              <a:spcBef>
                <a:spcPct val="0"/>
              </a:spcBef>
            </a:pPr>
            <a:r>
              <a:rPr lang="en-US" sz="1789">
                <a:solidFill>
                  <a:srgbClr val="000000"/>
                </a:solidFill>
                <a:ea typeface="杨任东竹石体"/>
              </a:rPr>
              <a:t>光達訊號雷達圖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793159" y="9048372"/>
            <a:ext cx="1021631" cy="299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5"/>
              </a:lnSpc>
              <a:spcBef>
                <a:spcPct val="0"/>
              </a:spcBef>
            </a:pPr>
            <a:r>
              <a:rPr lang="en-US" sz="1789" dirty="0" err="1">
                <a:solidFill>
                  <a:srgbClr val="000000"/>
                </a:solidFill>
                <a:ea typeface="杨任东竹石体"/>
              </a:rPr>
              <a:t>原始訊號</a:t>
            </a:r>
            <a:endParaRPr lang="en-US" sz="1789" dirty="0">
              <a:solidFill>
                <a:srgbClr val="000000"/>
              </a:solidFill>
              <a:ea typeface="杨任东竹石体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5006109" y="9048372"/>
            <a:ext cx="1277038" cy="299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5"/>
              </a:lnSpc>
              <a:spcBef>
                <a:spcPct val="0"/>
              </a:spcBef>
            </a:pPr>
            <a:r>
              <a:rPr lang="en-US" sz="1789">
                <a:solidFill>
                  <a:srgbClr val="000000"/>
                </a:solidFill>
                <a:ea typeface="杨任东竹石体"/>
              </a:rPr>
              <a:t>過濾後訊號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615718" y="222684"/>
            <a:ext cx="2793316" cy="9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spc="-456">
                <a:solidFill>
                  <a:srgbClr val="000000"/>
                </a:solidFill>
                <a:ea typeface="杨任东竹石体"/>
              </a:rPr>
              <a:t>載具保護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1740791" y="5152529"/>
            <a:ext cx="6169718" cy="4964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5"/>
              </a:lnSpc>
            </a:pPr>
            <a:r>
              <a:rPr lang="en-US" sz="2561">
                <a:solidFill>
                  <a:srgbClr val="000000"/>
                </a:solidFill>
                <a:latin typeface="王漢宗顏楷體"/>
                <a:ea typeface="王漢宗顏楷體"/>
              </a:rPr>
              <a:t>1.雜訊過濾:</a:t>
            </a:r>
          </a:p>
          <a:p>
            <a:pPr algn="just">
              <a:lnSpc>
                <a:spcPts val="3585"/>
              </a:lnSpc>
            </a:pPr>
            <a:r>
              <a:rPr lang="en-US" sz="2561">
                <a:solidFill>
                  <a:srgbClr val="000000"/>
                </a:solidFill>
                <a:latin typeface="王漢宗顏楷體"/>
                <a:ea typeface="王漢宗顏楷體"/>
              </a:rPr>
              <a:t>   光達原始資訊中有很多雜訊。為了解決這個問題，我們使用了滑動窗格演算法。透過滑動視窗尋訪整個光達訊號陣列，若視窗中央是雜訊，便用整個視窗的平均值來替換。</a:t>
            </a:r>
          </a:p>
          <a:p>
            <a:pPr algn="just">
              <a:lnSpc>
                <a:spcPts val="3585"/>
              </a:lnSpc>
            </a:pPr>
            <a:endParaRPr lang="en-US" sz="2561">
              <a:solidFill>
                <a:srgbClr val="000000"/>
              </a:solidFill>
              <a:latin typeface="王漢宗顏楷體"/>
              <a:ea typeface="王漢宗顏楷體"/>
            </a:endParaRPr>
          </a:p>
          <a:p>
            <a:pPr algn="just">
              <a:lnSpc>
                <a:spcPts val="3585"/>
              </a:lnSpc>
            </a:pPr>
            <a:r>
              <a:rPr lang="en-US" sz="2561">
                <a:solidFill>
                  <a:srgbClr val="000000"/>
                </a:solidFill>
                <a:latin typeface="王漢宗顏楷體"/>
                <a:ea typeface="王漢宗顏楷體"/>
              </a:rPr>
              <a:t>2.環境自適應:</a:t>
            </a:r>
          </a:p>
          <a:p>
            <a:pPr algn="just">
              <a:lnSpc>
                <a:spcPts val="3585"/>
              </a:lnSpc>
            </a:pPr>
            <a:r>
              <a:rPr lang="en-US" sz="2561">
                <a:solidFill>
                  <a:srgbClr val="000000"/>
                </a:solidFill>
                <a:latin typeface="王漢宗顏楷體"/>
                <a:ea typeface="王漢宗顏楷體"/>
              </a:rPr>
              <a:t>  根據當前的雜訊比例，自動調整演算法的窗格大小。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endParaRPr lang="en-US" sz="2561">
              <a:solidFill>
                <a:srgbClr val="000000"/>
              </a:solidFill>
              <a:latin typeface="王漢宗顏楷體"/>
              <a:ea typeface="王漢宗顏楷體"/>
            </a:endParaRPr>
          </a:p>
        </p:txBody>
      </p:sp>
      <p:sp>
        <p:nvSpPr>
          <p:cNvPr id="90" name="Freeform 90"/>
          <p:cNvSpPr/>
          <p:nvPr/>
        </p:nvSpPr>
        <p:spPr>
          <a:xfrm>
            <a:off x="7204764" y="1893037"/>
            <a:ext cx="1204962" cy="2266942"/>
          </a:xfrm>
          <a:custGeom>
            <a:avLst/>
            <a:gdLst/>
            <a:ahLst/>
            <a:cxnLst/>
            <a:rect l="l" t="t" r="r" b="b"/>
            <a:pathLst>
              <a:path w="1204962" h="2266942">
                <a:moveTo>
                  <a:pt x="0" y="0"/>
                </a:moveTo>
                <a:lnTo>
                  <a:pt x="1204963" y="0"/>
                </a:lnTo>
                <a:lnTo>
                  <a:pt x="1204963" y="2266942"/>
                </a:lnTo>
                <a:lnTo>
                  <a:pt x="0" y="22669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5070" t="-8426" r="-613947" b="-11244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1" name="Group 91"/>
          <p:cNvGrpSpPr/>
          <p:nvPr/>
        </p:nvGrpSpPr>
        <p:grpSpPr>
          <a:xfrm>
            <a:off x="13797224" y="1723667"/>
            <a:ext cx="2260420" cy="2260420"/>
            <a:chOff x="0" y="0"/>
            <a:chExt cx="3013893" cy="3013893"/>
          </a:xfrm>
        </p:grpSpPr>
        <p:sp>
          <p:nvSpPr>
            <p:cNvPr id="92" name="Freeform 92"/>
            <p:cNvSpPr/>
            <p:nvPr/>
          </p:nvSpPr>
          <p:spPr>
            <a:xfrm rot="1833400">
              <a:off x="406598" y="406598"/>
              <a:ext cx="2200697" cy="2200697"/>
            </a:xfrm>
            <a:custGeom>
              <a:avLst/>
              <a:gdLst/>
              <a:ahLst/>
              <a:cxnLst/>
              <a:rect l="l" t="t" r="r" b="b"/>
              <a:pathLst>
                <a:path w="2200697" h="2200697">
                  <a:moveTo>
                    <a:pt x="0" y="0"/>
                  </a:moveTo>
                  <a:lnTo>
                    <a:pt x="2200697" y="0"/>
                  </a:lnTo>
                  <a:lnTo>
                    <a:pt x="2200697" y="2200697"/>
                  </a:lnTo>
                  <a:lnTo>
                    <a:pt x="0" y="2200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93" name="Group 93"/>
            <p:cNvGrpSpPr/>
            <p:nvPr/>
          </p:nvGrpSpPr>
          <p:grpSpPr>
            <a:xfrm rot="-34098">
              <a:off x="535386" y="475384"/>
              <a:ext cx="204291" cy="468013"/>
              <a:chOff x="0" y="0"/>
              <a:chExt cx="180820" cy="414244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180820" cy="414244"/>
              </a:xfrm>
              <a:custGeom>
                <a:avLst/>
                <a:gdLst/>
                <a:ahLst/>
                <a:cxnLst/>
                <a:rect l="l" t="t" r="r" b="b"/>
                <a:pathLst>
                  <a:path w="180820" h="414244">
                    <a:moveTo>
                      <a:pt x="90410" y="0"/>
                    </a:moveTo>
                    <a:lnTo>
                      <a:pt x="90410" y="0"/>
                    </a:lnTo>
                    <a:cubicBezTo>
                      <a:pt x="140342" y="0"/>
                      <a:pt x="180820" y="40478"/>
                      <a:pt x="180820" y="90410"/>
                    </a:cubicBezTo>
                    <a:lnTo>
                      <a:pt x="180820" y="323834"/>
                    </a:lnTo>
                    <a:cubicBezTo>
                      <a:pt x="180820" y="373766"/>
                      <a:pt x="140342" y="414244"/>
                      <a:pt x="90410" y="414244"/>
                    </a:cubicBezTo>
                    <a:lnTo>
                      <a:pt x="90410" y="414244"/>
                    </a:lnTo>
                    <a:cubicBezTo>
                      <a:pt x="40478" y="414244"/>
                      <a:pt x="0" y="373766"/>
                      <a:pt x="0" y="323834"/>
                    </a:cubicBezTo>
                    <a:lnTo>
                      <a:pt x="0" y="90410"/>
                    </a:lnTo>
                    <a:cubicBezTo>
                      <a:pt x="0" y="40478"/>
                      <a:pt x="40478" y="0"/>
                      <a:pt x="9041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" name="TextBox 95"/>
              <p:cNvSpPr txBox="1"/>
              <p:nvPr/>
            </p:nvSpPr>
            <p:spPr>
              <a:xfrm>
                <a:off x="0" y="-47625"/>
                <a:ext cx="180820" cy="461869"/>
              </a:xfrm>
              <a:prstGeom prst="rect">
                <a:avLst/>
              </a:prstGeom>
            </p:spPr>
            <p:txBody>
              <a:bodyPr lIns="12026" tIns="12026" rIns="12026" bIns="12026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sp>
          <p:nvSpPr>
            <p:cNvPr id="96" name="AutoShape 96"/>
            <p:cNvSpPr/>
            <p:nvPr/>
          </p:nvSpPr>
          <p:spPr>
            <a:xfrm>
              <a:off x="635210" y="475396"/>
              <a:ext cx="4642" cy="467990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7" name="AutoShape 97"/>
            <p:cNvSpPr/>
            <p:nvPr/>
          </p:nvSpPr>
          <p:spPr>
            <a:xfrm>
              <a:off x="695170" y="499152"/>
              <a:ext cx="4150" cy="418349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AutoShape 98"/>
            <p:cNvSpPr/>
            <p:nvPr/>
          </p:nvSpPr>
          <p:spPr>
            <a:xfrm>
              <a:off x="570692" y="500387"/>
              <a:ext cx="4150" cy="418349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99" name="Group 99"/>
            <p:cNvGrpSpPr/>
            <p:nvPr/>
          </p:nvGrpSpPr>
          <p:grpSpPr>
            <a:xfrm rot="-34098">
              <a:off x="2277712" y="458102"/>
              <a:ext cx="204291" cy="468013"/>
              <a:chOff x="0" y="0"/>
              <a:chExt cx="180820" cy="414244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180820" cy="414244"/>
              </a:xfrm>
              <a:custGeom>
                <a:avLst/>
                <a:gdLst/>
                <a:ahLst/>
                <a:cxnLst/>
                <a:rect l="l" t="t" r="r" b="b"/>
                <a:pathLst>
                  <a:path w="180820" h="414244">
                    <a:moveTo>
                      <a:pt x="90410" y="0"/>
                    </a:moveTo>
                    <a:lnTo>
                      <a:pt x="90410" y="0"/>
                    </a:lnTo>
                    <a:cubicBezTo>
                      <a:pt x="140342" y="0"/>
                      <a:pt x="180820" y="40478"/>
                      <a:pt x="180820" y="90410"/>
                    </a:cubicBezTo>
                    <a:lnTo>
                      <a:pt x="180820" y="323834"/>
                    </a:lnTo>
                    <a:cubicBezTo>
                      <a:pt x="180820" y="373766"/>
                      <a:pt x="140342" y="414244"/>
                      <a:pt x="90410" y="414244"/>
                    </a:cubicBezTo>
                    <a:lnTo>
                      <a:pt x="90410" y="414244"/>
                    </a:lnTo>
                    <a:cubicBezTo>
                      <a:pt x="40478" y="414244"/>
                      <a:pt x="0" y="373766"/>
                      <a:pt x="0" y="323834"/>
                    </a:cubicBezTo>
                    <a:lnTo>
                      <a:pt x="0" y="90410"/>
                    </a:lnTo>
                    <a:cubicBezTo>
                      <a:pt x="0" y="40478"/>
                      <a:pt x="40478" y="0"/>
                      <a:pt x="9041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1" name="TextBox 101"/>
              <p:cNvSpPr txBox="1"/>
              <p:nvPr/>
            </p:nvSpPr>
            <p:spPr>
              <a:xfrm>
                <a:off x="0" y="-47625"/>
                <a:ext cx="180820" cy="461869"/>
              </a:xfrm>
              <a:prstGeom prst="rect">
                <a:avLst/>
              </a:prstGeom>
            </p:spPr>
            <p:txBody>
              <a:bodyPr lIns="12026" tIns="12026" rIns="12026" bIns="12026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sp>
          <p:nvSpPr>
            <p:cNvPr id="102" name="AutoShape 102"/>
            <p:cNvSpPr/>
            <p:nvPr/>
          </p:nvSpPr>
          <p:spPr>
            <a:xfrm>
              <a:off x="2377537" y="458113"/>
              <a:ext cx="4642" cy="467990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" name="AutoShape 103"/>
            <p:cNvSpPr/>
            <p:nvPr/>
          </p:nvSpPr>
          <p:spPr>
            <a:xfrm>
              <a:off x="2437497" y="481870"/>
              <a:ext cx="4150" cy="418349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AutoShape 104"/>
            <p:cNvSpPr/>
            <p:nvPr/>
          </p:nvSpPr>
          <p:spPr>
            <a:xfrm>
              <a:off x="2313019" y="483105"/>
              <a:ext cx="4150" cy="418349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05" name="Group 105"/>
            <p:cNvGrpSpPr/>
            <p:nvPr/>
          </p:nvGrpSpPr>
          <p:grpSpPr>
            <a:xfrm rot="-34098">
              <a:off x="550963" y="2045754"/>
              <a:ext cx="204291" cy="468013"/>
              <a:chOff x="0" y="0"/>
              <a:chExt cx="180820" cy="414244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180820" cy="414244"/>
              </a:xfrm>
              <a:custGeom>
                <a:avLst/>
                <a:gdLst/>
                <a:ahLst/>
                <a:cxnLst/>
                <a:rect l="l" t="t" r="r" b="b"/>
                <a:pathLst>
                  <a:path w="180820" h="414244">
                    <a:moveTo>
                      <a:pt x="90410" y="0"/>
                    </a:moveTo>
                    <a:lnTo>
                      <a:pt x="90410" y="0"/>
                    </a:lnTo>
                    <a:cubicBezTo>
                      <a:pt x="140342" y="0"/>
                      <a:pt x="180820" y="40478"/>
                      <a:pt x="180820" y="90410"/>
                    </a:cubicBezTo>
                    <a:lnTo>
                      <a:pt x="180820" y="323834"/>
                    </a:lnTo>
                    <a:cubicBezTo>
                      <a:pt x="180820" y="373766"/>
                      <a:pt x="140342" y="414244"/>
                      <a:pt x="90410" y="414244"/>
                    </a:cubicBezTo>
                    <a:lnTo>
                      <a:pt x="90410" y="414244"/>
                    </a:lnTo>
                    <a:cubicBezTo>
                      <a:pt x="40478" y="414244"/>
                      <a:pt x="0" y="373766"/>
                      <a:pt x="0" y="323834"/>
                    </a:cubicBezTo>
                    <a:lnTo>
                      <a:pt x="0" y="90410"/>
                    </a:lnTo>
                    <a:cubicBezTo>
                      <a:pt x="0" y="40478"/>
                      <a:pt x="40478" y="0"/>
                      <a:pt x="9041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7" name="TextBox 107"/>
              <p:cNvSpPr txBox="1"/>
              <p:nvPr/>
            </p:nvSpPr>
            <p:spPr>
              <a:xfrm>
                <a:off x="0" y="-47625"/>
                <a:ext cx="180820" cy="461869"/>
              </a:xfrm>
              <a:prstGeom prst="rect">
                <a:avLst/>
              </a:prstGeom>
            </p:spPr>
            <p:txBody>
              <a:bodyPr lIns="12026" tIns="12026" rIns="12026" bIns="12026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sp>
          <p:nvSpPr>
            <p:cNvPr id="108" name="AutoShape 108"/>
            <p:cNvSpPr/>
            <p:nvPr/>
          </p:nvSpPr>
          <p:spPr>
            <a:xfrm>
              <a:off x="650787" y="2045765"/>
              <a:ext cx="4642" cy="467990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9" name="AutoShape 109"/>
            <p:cNvSpPr/>
            <p:nvPr/>
          </p:nvSpPr>
          <p:spPr>
            <a:xfrm>
              <a:off x="710747" y="2069522"/>
              <a:ext cx="4150" cy="418349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0" name="AutoShape 110"/>
            <p:cNvSpPr/>
            <p:nvPr/>
          </p:nvSpPr>
          <p:spPr>
            <a:xfrm>
              <a:off x="586269" y="2070757"/>
              <a:ext cx="4150" cy="418349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11" name="Group 111"/>
            <p:cNvGrpSpPr/>
            <p:nvPr/>
          </p:nvGrpSpPr>
          <p:grpSpPr>
            <a:xfrm rot="-34098">
              <a:off x="2292929" y="1992176"/>
              <a:ext cx="204291" cy="468013"/>
              <a:chOff x="0" y="0"/>
              <a:chExt cx="180820" cy="414244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180820" cy="414244"/>
              </a:xfrm>
              <a:custGeom>
                <a:avLst/>
                <a:gdLst/>
                <a:ahLst/>
                <a:cxnLst/>
                <a:rect l="l" t="t" r="r" b="b"/>
                <a:pathLst>
                  <a:path w="180820" h="414244">
                    <a:moveTo>
                      <a:pt x="90410" y="0"/>
                    </a:moveTo>
                    <a:lnTo>
                      <a:pt x="90410" y="0"/>
                    </a:lnTo>
                    <a:cubicBezTo>
                      <a:pt x="140342" y="0"/>
                      <a:pt x="180820" y="40478"/>
                      <a:pt x="180820" y="90410"/>
                    </a:cubicBezTo>
                    <a:lnTo>
                      <a:pt x="180820" y="323834"/>
                    </a:lnTo>
                    <a:cubicBezTo>
                      <a:pt x="180820" y="373766"/>
                      <a:pt x="140342" y="414244"/>
                      <a:pt x="90410" y="414244"/>
                    </a:cubicBezTo>
                    <a:lnTo>
                      <a:pt x="90410" y="414244"/>
                    </a:lnTo>
                    <a:cubicBezTo>
                      <a:pt x="40478" y="414244"/>
                      <a:pt x="0" y="373766"/>
                      <a:pt x="0" y="323834"/>
                    </a:cubicBezTo>
                    <a:lnTo>
                      <a:pt x="0" y="90410"/>
                    </a:lnTo>
                    <a:cubicBezTo>
                      <a:pt x="0" y="40478"/>
                      <a:pt x="40478" y="0"/>
                      <a:pt x="9041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3" name="TextBox 113"/>
              <p:cNvSpPr txBox="1"/>
              <p:nvPr/>
            </p:nvSpPr>
            <p:spPr>
              <a:xfrm>
                <a:off x="0" y="-47625"/>
                <a:ext cx="180820" cy="461869"/>
              </a:xfrm>
              <a:prstGeom prst="rect">
                <a:avLst/>
              </a:prstGeom>
            </p:spPr>
            <p:txBody>
              <a:bodyPr lIns="12026" tIns="12026" rIns="12026" bIns="12026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sp>
          <p:nvSpPr>
            <p:cNvPr id="114" name="AutoShape 114"/>
            <p:cNvSpPr/>
            <p:nvPr/>
          </p:nvSpPr>
          <p:spPr>
            <a:xfrm>
              <a:off x="2392754" y="1992187"/>
              <a:ext cx="4642" cy="467990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5" name="AutoShape 115"/>
            <p:cNvSpPr/>
            <p:nvPr/>
          </p:nvSpPr>
          <p:spPr>
            <a:xfrm>
              <a:off x="2452713" y="2015944"/>
              <a:ext cx="4150" cy="418349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6" name="AutoShape 116"/>
            <p:cNvSpPr/>
            <p:nvPr/>
          </p:nvSpPr>
          <p:spPr>
            <a:xfrm>
              <a:off x="2328235" y="2017179"/>
              <a:ext cx="4150" cy="418349"/>
            </a:xfrm>
            <a:prstGeom prst="line">
              <a:avLst/>
            </a:prstGeom>
            <a:ln w="16508" cap="rnd">
              <a:solidFill>
                <a:srgbClr val="737373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17" name="Group 117"/>
            <p:cNvGrpSpPr/>
            <p:nvPr/>
          </p:nvGrpSpPr>
          <p:grpSpPr>
            <a:xfrm rot="-34098">
              <a:off x="646214" y="508733"/>
              <a:ext cx="1741683" cy="1996427"/>
              <a:chOff x="0" y="0"/>
              <a:chExt cx="812800" cy="931683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812800" cy="9316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3168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931683"/>
                    </a:lnTo>
                    <a:lnTo>
                      <a:pt x="0" y="93168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TextBox 119"/>
              <p:cNvSpPr txBox="1"/>
              <p:nvPr/>
            </p:nvSpPr>
            <p:spPr>
              <a:xfrm>
                <a:off x="0" y="-47625"/>
                <a:ext cx="812800" cy="979308"/>
              </a:xfrm>
              <a:prstGeom prst="rect">
                <a:avLst/>
              </a:prstGeom>
            </p:spPr>
            <p:txBody>
              <a:bodyPr lIns="47421" tIns="47421" rIns="47421" bIns="4742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 rot="-34098">
              <a:off x="825682" y="915620"/>
              <a:ext cx="1384753" cy="1384753"/>
              <a:chOff x="0" y="0"/>
              <a:chExt cx="812800" cy="812800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2" name="TextBox 1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7421" tIns="47421" rIns="47421" bIns="4742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 rot="-34098">
              <a:off x="1216872" y="1306811"/>
              <a:ext cx="602372" cy="602372"/>
              <a:chOff x="0" y="0"/>
              <a:chExt cx="812800" cy="81280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C696B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" name="TextBox 1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421" tIns="47421" rIns="47421" bIns="4742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 rot="-34098">
              <a:off x="636105" y="466750"/>
              <a:ext cx="1741683" cy="42033"/>
              <a:chOff x="0" y="0"/>
              <a:chExt cx="385816" cy="9311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385816" cy="9311"/>
              </a:xfrm>
              <a:custGeom>
                <a:avLst/>
                <a:gdLst/>
                <a:ahLst/>
                <a:cxnLst/>
                <a:rect l="l" t="t" r="r" b="b"/>
                <a:pathLst>
                  <a:path w="385816" h="9311">
                    <a:moveTo>
                      <a:pt x="0" y="0"/>
                    </a:moveTo>
                    <a:lnTo>
                      <a:pt x="385816" y="0"/>
                    </a:lnTo>
                    <a:lnTo>
                      <a:pt x="385816" y="9311"/>
                    </a:lnTo>
                    <a:lnTo>
                      <a:pt x="0" y="9311"/>
                    </a:lnTo>
                    <a:close/>
                  </a:path>
                </a:pathLst>
              </a:custGeom>
              <a:solidFill>
                <a:srgbClr val="2E336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8" name="TextBox 128"/>
              <p:cNvSpPr txBox="1"/>
              <p:nvPr/>
            </p:nvSpPr>
            <p:spPr>
              <a:xfrm>
                <a:off x="0" y="-47625"/>
                <a:ext cx="385816" cy="56936"/>
              </a:xfrm>
              <a:prstGeom prst="rect">
                <a:avLst/>
              </a:prstGeom>
            </p:spPr>
            <p:txBody>
              <a:bodyPr lIns="47421" tIns="47421" rIns="47421" bIns="4742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 rot="-34098">
              <a:off x="1217311" y="1350984"/>
              <a:ext cx="602372" cy="602372"/>
              <a:chOff x="0" y="0"/>
              <a:chExt cx="812800" cy="8128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6B1B4">
                      <a:alpha val="100000"/>
                    </a:srgbClr>
                  </a:gs>
                  <a:gs pos="100000">
                    <a:srgbClr val="0461DD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TextBox 1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421" tIns="47421" rIns="47421" bIns="47421" rtlCol="0" anchor="ctr"/>
              <a:lstStyle/>
              <a:p>
                <a:pPr algn="ctr">
                  <a:lnSpc>
                    <a:spcPts val="2084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7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4" y="226883"/>
            <a:ext cx="18291124" cy="1036241"/>
            <a:chOff x="0" y="0"/>
            <a:chExt cx="4817415" cy="2729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7415" cy="272919"/>
            </a:xfrm>
            <a:custGeom>
              <a:avLst/>
              <a:gdLst/>
              <a:ahLst/>
              <a:cxnLst/>
              <a:rect l="l" t="t" r="r" b="b"/>
              <a:pathLst>
                <a:path w="4817415" h="272919">
                  <a:moveTo>
                    <a:pt x="0" y="0"/>
                  </a:moveTo>
                  <a:lnTo>
                    <a:pt x="4817415" y="0"/>
                  </a:lnTo>
                  <a:lnTo>
                    <a:pt x="4817415" y="272919"/>
                  </a:lnTo>
                  <a:lnTo>
                    <a:pt x="0" y="272919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100000"/>
                  </a:srgbClr>
                </a:gs>
                <a:gs pos="100000">
                  <a:srgbClr val="EBEBE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7415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26883"/>
            <a:ext cx="3973254" cy="1036241"/>
            <a:chOff x="0" y="0"/>
            <a:chExt cx="1046454" cy="2729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6454" cy="272919"/>
            </a:xfrm>
            <a:custGeom>
              <a:avLst/>
              <a:gdLst/>
              <a:ahLst/>
              <a:cxnLst/>
              <a:rect l="l" t="t" r="r" b="b"/>
              <a:pathLst>
                <a:path w="1046454" h="272919">
                  <a:moveTo>
                    <a:pt x="0" y="0"/>
                  </a:moveTo>
                  <a:lnTo>
                    <a:pt x="1046454" y="0"/>
                  </a:lnTo>
                  <a:lnTo>
                    <a:pt x="1046454" y="272919"/>
                  </a:lnTo>
                  <a:lnTo>
                    <a:pt x="0" y="27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046454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36075" y="5355418"/>
            <a:ext cx="3679925" cy="3464792"/>
          </a:xfrm>
          <a:custGeom>
            <a:avLst/>
            <a:gdLst/>
            <a:ahLst/>
            <a:cxnLst/>
            <a:rect l="l" t="t" r="r" b="b"/>
            <a:pathLst>
              <a:path w="3679925" h="3464792">
                <a:moveTo>
                  <a:pt x="0" y="0"/>
                </a:moveTo>
                <a:lnTo>
                  <a:pt x="3679925" y="0"/>
                </a:lnTo>
                <a:lnTo>
                  <a:pt x="3679925" y="3464792"/>
                </a:lnTo>
                <a:lnTo>
                  <a:pt x="0" y="346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39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5616078" y="7103620"/>
            <a:ext cx="3199566" cy="15806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9282440" y="5685058"/>
            <a:ext cx="2791078" cy="2805513"/>
          </a:xfrm>
          <a:custGeom>
            <a:avLst/>
            <a:gdLst/>
            <a:ahLst/>
            <a:cxnLst/>
            <a:rect l="l" t="t" r="r" b="b"/>
            <a:pathLst>
              <a:path w="2791078" h="2805513">
                <a:moveTo>
                  <a:pt x="0" y="0"/>
                </a:moveTo>
                <a:lnTo>
                  <a:pt x="2791078" y="0"/>
                </a:lnTo>
                <a:lnTo>
                  <a:pt x="2791078" y="2805513"/>
                </a:lnTo>
                <a:lnTo>
                  <a:pt x="0" y="2805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530" t="-244541" r="-4528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4048380" y="4644253"/>
            <a:ext cx="3474283" cy="3988544"/>
            <a:chOff x="0" y="0"/>
            <a:chExt cx="4632378" cy="5318059"/>
          </a:xfrm>
        </p:grpSpPr>
        <p:sp>
          <p:nvSpPr>
            <p:cNvPr id="12" name="Freeform 12"/>
            <p:cNvSpPr/>
            <p:nvPr/>
          </p:nvSpPr>
          <p:spPr>
            <a:xfrm rot="-6160499">
              <a:off x="277747" y="493491"/>
              <a:ext cx="4076884" cy="3831191"/>
            </a:xfrm>
            <a:custGeom>
              <a:avLst/>
              <a:gdLst/>
              <a:ahLst/>
              <a:cxnLst/>
              <a:rect l="l" t="t" r="r" b="b"/>
              <a:pathLst>
                <a:path w="4076884" h="3831191">
                  <a:moveTo>
                    <a:pt x="0" y="0"/>
                  </a:moveTo>
                  <a:lnTo>
                    <a:pt x="4076884" y="0"/>
                  </a:lnTo>
                  <a:lnTo>
                    <a:pt x="4076884" y="3831191"/>
                  </a:lnTo>
                  <a:lnTo>
                    <a:pt x="0" y="38311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0346" t="-61419" r="-86357" b="-3542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2726" y="4713398"/>
              <a:ext cx="2866926" cy="604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83"/>
                </a:lnSpc>
                <a:spcBef>
                  <a:spcPct val="0"/>
                </a:spcBef>
              </a:pPr>
              <a:r>
                <a:rPr lang="en-US" sz="2488" u="none" strike="noStrike" spc="497">
                  <a:solidFill>
                    <a:srgbClr val="000000"/>
                  </a:solidFill>
                  <a:latin typeface="王漢宗顏楷體"/>
                  <a:ea typeface="王漢宗顏楷體"/>
                </a:rPr>
                <a:t>林柏視G200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16792" y="4355465"/>
            <a:ext cx="11798138" cy="5448687"/>
            <a:chOff x="0" y="0"/>
            <a:chExt cx="3107329" cy="14350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07329" cy="1435045"/>
            </a:xfrm>
            <a:custGeom>
              <a:avLst/>
              <a:gdLst/>
              <a:ahLst/>
              <a:cxnLst/>
              <a:rect l="l" t="t" r="r" b="b"/>
              <a:pathLst>
                <a:path w="3107329" h="1435045">
                  <a:moveTo>
                    <a:pt x="29529" y="0"/>
                  </a:moveTo>
                  <a:lnTo>
                    <a:pt x="3077800" y="0"/>
                  </a:lnTo>
                  <a:cubicBezTo>
                    <a:pt x="3085631" y="0"/>
                    <a:pt x="3093142" y="3111"/>
                    <a:pt x="3098680" y="8649"/>
                  </a:cubicBezTo>
                  <a:cubicBezTo>
                    <a:pt x="3104217" y="14187"/>
                    <a:pt x="3107329" y="21697"/>
                    <a:pt x="3107329" y="29529"/>
                  </a:cubicBezTo>
                  <a:lnTo>
                    <a:pt x="3107329" y="1405516"/>
                  </a:lnTo>
                  <a:cubicBezTo>
                    <a:pt x="3107329" y="1421825"/>
                    <a:pt x="3094108" y="1435045"/>
                    <a:pt x="3077800" y="1435045"/>
                  </a:cubicBezTo>
                  <a:lnTo>
                    <a:pt x="29529" y="1435045"/>
                  </a:lnTo>
                  <a:cubicBezTo>
                    <a:pt x="13221" y="1435045"/>
                    <a:pt x="0" y="1421825"/>
                    <a:pt x="0" y="1405516"/>
                  </a:cubicBezTo>
                  <a:lnTo>
                    <a:pt x="0" y="29529"/>
                  </a:lnTo>
                  <a:cubicBezTo>
                    <a:pt x="0" y="13221"/>
                    <a:pt x="13221" y="0"/>
                    <a:pt x="295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0B4E4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3107329" cy="1530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15718" y="222684"/>
            <a:ext cx="2793316" cy="9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spc="-456">
                <a:solidFill>
                  <a:srgbClr val="000000"/>
                </a:solidFill>
                <a:ea typeface="杨任东竹石体"/>
              </a:rPr>
              <a:t>影像校正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3719" y="2797945"/>
            <a:ext cx="16303991" cy="917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83"/>
              </a:lnSpc>
              <a:spcBef>
                <a:spcPct val="0"/>
              </a:spcBef>
            </a:pPr>
            <a:r>
              <a:rPr lang="en-US" sz="2488" u="none" strike="noStrike" spc="497">
                <a:solidFill>
                  <a:srgbClr val="000000"/>
                </a:solidFill>
                <a:ea typeface="王漢宗顏楷體"/>
              </a:rPr>
              <a:t>為了提供更好的環景效果，我們利用棋盤格校正演算法找出所有攝影機的扭曲參數，並在匯出前利用該參數進行影像的復原，得出真實世界的畫面。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07235" y="8864273"/>
            <a:ext cx="1201799" cy="418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83"/>
              </a:lnSpc>
              <a:spcBef>
                <a:spcPct val="0"/>
              </a:spcBef>
            </a:pPr>
            <a:r>
              <a:rPr lang="en-US" sz="2488" spc="497" dirty="0" err="1">
                <a:solidFill>
                  <a:srgbClr val="000000"/>
                </a:solidFill>
                <a:ea typeface="王漢宗顏楷體"/>
              </a:rPr>
              <a:t>校正前</a:t>
            </a:r>
            <a:endParaRPr lang="en-US" sz="2488" spc="497" dirty="0">
              <a:solidFill>
                <a:srgbClr val="000000"/>
              </a:solidFill>
              <a:ea typeface="王漢宗顏楷體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001019" y="8864273"/>
            <a:ext cx="1201799" cy="418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483"/>
              </a:lnSpc>
              <a:spcBef>
                <a:spcPct val="0"/>
              </a:spcBef>
            </a:pPr>
            <a:r>
              <a:rPr lang="en-US" sz="2488" spc="497" dirty="0" err="1">
                <a:solidFill>
                  <a:srgbClr val="000000"/>
                </a:solidFill>
                <a:ea typeface="王漢宗顏楷體"/>
              </a:rPr>
              <a:t>校正後</a:t>
            </a:r>
            <a:endParaRPr lang="en-US" sz="2488" spc="497" dirty="0">
              <a:solidFill>
                <a:srgbClr val="000000"/>
              </a:solidFill>
              <a:ea typeface="王漢宗顏楷體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078256" y="6158835"/>
            <a:ext cx="2275210" cy="47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83"/>
              </a:lnSpc>
              <a:spcBef>
                <a:spcPct val="0"/>
              </a:spcBef>
            </a:pPr>
            <a:r>
              <a:rPr lang="en-US" sz="2488" spc="497">
                <a:solidFill>
                  <a:srgbClr val="000000"/>
                </a:solidFill>
                <a:ea typeface="王漢宗顏楷體"/>
              </a:rPr>
              <a:t>棋盤格標定法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EDF5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371597" y="4755448"/>
            <a:ext cx="1766508" cy="26369"/>
          </a:xfrm>
          <a:prstGeom prst="line">
            <a:avLst/>
          </a:prstGeom>
          <a:ln w="57150" cap="rnd">
            <a:solidFill>
              <a:srgbClr val="FF914D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1989011" y="4781816"/>
            <a:ext cx="1722513" cy="0"/>
          </a:xfrm>
          <a:prstGeom prst="line">
            <a:avLst/>
          </a:prstGeom>
          <a:ln w="57150" cap="rnd">
            <a:solidFill>
              <a:srgbClr val="FF914D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13433" y="4194027"/>
            <a:ext cx="1175578" cy="1175578"/>
          </a:xfrm>
          <a:custGeom>
            <a:avLst/>
            <a:gdLst/>
            <a:ahLst/>
            <a:cxnLst/>
            <a:rect l="l" t="t" r="r" b="b"/>
            <a:pathLst>
              <a:path w="1175578" h="1175578">
                <a:moveTo>
                  <a:pt x="0" y="0"/>
                </a:moveTo>
                <a:lnTo>
                  <a:pt x="1175578" y="0"/>
                </a:lnTo>
                <a:lnTo>
                  <a:pt x="1175578" y="1175578"/>
                </a:lnTo>
                <a:lnTo>
                  <a:pt x="0" y="1175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3711524" y="4099376"/>
            <a:ext cx="1660073" cy="1366320"/>
            <a:chOff x="0" y="0"/>
            <a:chExt cx="986508" cy="8119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6508" cy="811944"/>
            </a:xfrm>
            <a:custGeom>
              <a:avLst/>
              <a:gdLst/>
              <a:ahLst/>
              <a:cxnLst/>
              <a:rect l="l" t="t" r="r" b="b"/>
              <a:pathLst>
                <a:path w="986508" h="811944">
                  <a:moveTo>
                    <a:pt x="69954" y="0"/>
                  </a:moveTo>
                  <a:lnTo>
                    <a:pt x="916554" y="0"/>
                  </a:lnTo>
                  <a:cubicBezTo>
                    <a:pt x="935107" y="0"/>
                    <a:pt x="952900" y="7370"/>
                    <a:pt x="966019" y="20489"/>
                  </a:cubicBezTo>
                  <a:cubicBezTo>
                    <a:pt x="979138" y="33608"/>
                    <a:pt x="986508" y="51401"/>
                    <a:pt x="986508" y="69954"/>
                  </a:cubicBezTo>
                  <a:lnTo>
                    <a:pt x="986508" y="741990"/>
                  </a:lnTo>
                  <a:cubicBezTo>
                    <a:pt x="986508" y="760543"/>
                    <a:pt x="979138" y="778336"/>
                    <a:pt x="966019" y="791455"/>
                  </a:cubicBezTo>
                  <a:cubicBezTo>
                    <a:pt x="952900" y="804574"/>
                    <a:pt x="935107" y="811944"/>
                    <a:pt x="916554" y="811944"/>
                  </a:cubicBezTo>
                  <a:lnTo>
                    <a:pt x="69954" y="811944"/>
                  </a:lnTo>
                  <a:cubicBezTo>
                    <a:pt x="51401" y="811944"/>
                    <a:pt x="33608" y="804574"/>
                    <a:pt x="20489" y="791455"/>
                  </a:cubicBezTo>
                  <a:cubicBezTo>
                    <a:pt x="7370" y="778336"/>
                    <a:pt x="0" y="760543"/>
                    <a:pt x="0" y="741990"/>
                  </a:cubicBezTo>
                  <a:lnTo>
                    <a:pt x="0" y="69954"/>
                  </a:lnTo>
                  <a:cubicBezTo>
                    <a:pt x="0" y="51401"/>
                    <a:pt x="7370" y="33608"/>
                    <a:pt x="20489" y="20489"/>
                  </a:cubicBezTo>
                  <a:cubicBezTo>
                    <a:pt x="33608" y="7370"/>
                    <a:pt x="51401" y="0"/>
                    <a:pt x="699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50000">
                  <a:srgbClr val="AB9E9E">
                    <a:alpha val="100000"/>
                  </a:srgbClr>
                </a:gs>
                <a:gs pos="100000">
                  <a:srgbClr val="747474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986508" cy="907194"/>
            </a:xfrm>
            <a:prstGeom prst="rect">
              <a:avLst/>
            </a:prstGeom>
          </p:spPr>
          <p:txBody>
            <a:bodyPr lIns="22515" tIns="22515" rIns="22515" bIns="22515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81149" y="4097936"/>
            <a:ext cx="587802" cy="1367760"/>
            <a:chOff x="0" y="0"/>
            <a:chExt cx="34930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9305" cy="812800"/>
            </a:xfrm>
            <a:custGeom>
              <a:avLst/>
              <a:gdLst/>
              <a:ahLst/>
              <a:cxnLst/>
              <a:rect l="l" t="t" r="r" b="b"/>
              <a:pathLst>
                <a:path w="349305" h="812800">
                  <a:moveTo>
                    <a:pt x="0" y="0"/>
                  </a:moveTo>
                  <a:lnTo>
                    <a:pt x="349305" y="0"/>
                  </a:lnTo>
                  <a:lnTo>
                    <a:pt x="34930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dash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349305" cy="908050"/>
            </a:xfrm>
            <a:prstGeom prst="rect">
              <a:avLst/>
            </a:prstGeom>
          </p:spPr>
          <p:txBody>
            <a:bodyPr lIns="22515" tIns="22515" rIns="22515" bIns="22515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4381149" y="4099376"/>
            <a:ext cx="0" cy="1366320"/>
          </a:xfrm>
          <a:prstGeom prst="line">
            <a:avLst/>
          </a:prstGeom>
          <a:ln w="190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" name="AutoShape 12"/>
          <p:cNvSpPr/>
          <p:nvPr/>
        </p:nvSpPr>
        <p:spPr>
          <a:xfrm>
            <a:off x="4968952" y="4099376"/>
            <a:ext cx="0" cy="1366320"/>
          </a:xfrm>
          <a:prstGeom prst="line">
            <a:avLst/>
          </a:prstGeom>
          <a:ln w="1905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4426364" y="4533850"/>
            <a:ext cx="497372" cy="497372"/>
          </a:xfrm>
          <a:custGeom>
            <a:avLst/>
            <a:gdLst/>
            <a:ahLst/>
            <a:cxnLst/>
            <a:rect l="l" t="t" r="r" b="b"/>
            <a:pathLst>
              <a:path w="497372" h="497372">
                <a:moveTo>
                  <a:pt x="0" y="0"/>
                </a:moveTo>
                <a:lnTo>
                  <a:pt x="497373" y="0"/>
                </a:lnTo>
                <a:lnTo>
                  <a:pt x="497373" y="497372"/>
                </a:lnTo>
                <a:lnTo>
                  <a:pt x="0" y="497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138105" y="4285412"/>
            <a:ext cx="1773974" cy="940072"/>
            <a:chOff x="0" y="0"/>
            <a:chExt cx="2365298" cy="1253429"/>
          </a:xfrm>
        </p:grpSpPr>
        <p:grpSp>
          <p:nvGrpSpPr>
            <p:cNvPr id="15" name="Group 15"/>
            <p:cNvGrpSpPr/>
            <p:nvPr/>
          </p:nvGrpSpPr>
          <p:grpSpPr>
            <a:xfrm>
              <a:off x="793668" y="782035"/>
              <a:ext cx="741197" cy="471394"/>
              <a:chOff x="0" y="0"/>
              <a:chExt cx="887251" cy="56428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87251" cy="564282"/>
              </a:xfrm>
              <a:custGeom>
                <a:avLst/>
                <a:gdLst/>
                <a:ahLst/>
                <a:cxnLst/>
                <a:rect l="l" t="t" r="r" b="b"/>
                <a:pathLst>
                  <a:path w="887251" h="564282">
                    <a:moveTo>
                      <a:pt x="203200" y="0"/>
                    </a:moveTo>
                    <a:lnTo>
                      <a:pt x="684051" y="0"/>
                    </a:lnTo>
                    <a:lnTo>
                      <a:pt x="887251" y="564282"/>
                    </a:lnTo>
                    <a:lnTo>
                      <a:pt x="0" y="56428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27000" y="-95250"/>
                <a:ext cx="633251" cy="659532"/>
              </a:xfrm>
              <a:prstGeom prst="rect">
                <a:avLst/>
              </a:prstGeom>
            </p:spPr>
            <p:txBody>
              <a:bodyPr lIns="34837" tIns="34837" rIns="34837" bIns="34837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624101" y="0"/>
              <a:ext cx="741197" cy="471394"/>
              <a:chOff x="0" y="0"/>
              <a:chExt cx="887251" cy="56428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87251" cy="564282"/>
              </a:xfrm>
              <a:custGeom>
                <a:avLst/>
                <a:gdLst/>
                <a:ahLst/>
                <a:cxnLst/>
                <a:rect l="l" t="t" r="r" b="b"/>
                <a:pathLst>
                  <a:path w="887251" h="564282">
                    <a:moveTo>
                      <a:pt x="203200" y="0"/>
                    </a:moveTo>
                    <a:lnTo>
                      <a:pt x="684051" y="0"/>
                    </a:lnTo>
                    <a:lnTo>
                      <a:pt x="887251" y="564282"/>
                    </a:lnTo>
                    <a:lnTo>
                      <a:pt x="0" y="56428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C00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27000" y="-95250"/>
                <a:ext cx="633251" cy="659532"/>
              </a:xfrm>
              <a:prstGeom prst="rect">
                <a:avLst/>
              </a:prstGeom>
            </p:spPr>
            <p:txBody>
              <a:bodyPr lIns="34837" tIns="34837" rIns="34837" bIns="34837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741197" cy="471394"/>
              <a:chOff x="0" y="0"/>
              <a:chExt cx="887251" cy="56428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87251" cy="564282"/>
              </a:xfrm>
              <a:custGeom>
                <a:avLst/>
                <a:gdLst/>
                <a:ahLst/>
                <a:cxnLst/>
                <a:rect l="l" t="t" r="r" b="b"/>
                <a:pathLst>
                  <a:path w="887251" h="564282">
                    <a:moveTo>
                      <a:pt x="203200" y="0"/>
                    </a:moveTo>
                    <a:lnTo>
                      <a:pt x="684051" y="0"/>
                    </a:lnTo>
                    <a:lnTo>
                      <a:pt x="887251" y="564282"/>
                    </a:lnTo>
                    <a:lnTo>
                      <a:pt x="0" y="56428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27000" y="-95250"/>
                <a:ext cx="633251" cy="659532"/>
              </a:xfrm>
              <a:prstGeom prst="rect">
                <a:avLst/>
              </a:prstGeom>
            </p:spPr>
            <p:txBody>
              <a:bodyPr lIns="34837" tIns="34837" rIns="34837" bIns="34837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793668" y="0"/>
              <a:ext cx="741197" cy="471394"/>
              <a:chOff x="0" y="0"/>
              <a:chExt cx="887251" cy="56428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87251" cy="564282"/>
              </a:xfrm>
              <a:custGeom>
                <a:avLst/>
                <a:gdLst/>
                <a:ahLst/>
                <a:cxnLst/>
                <a:rect l="l" t="t" r="r" b="b"/>
                <a:pathLst>
                  <a:path w="887251" h="564282">
                    <a:moveTo>
                      <a:pt x="203200" y="0"/>
                    </a:moveTo>
                    <a:lnTo>
                      <a:pt x="684051" y="0"/>
                    </a:lnTo>
                    <a:lnTo>
                      <a:pt x="887251" y="564282"/>
                    </a:lnTo>
                    <a:lnTo>
                      <a:pt x="0" y="56428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2BFF0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27000" y="-95250"/>
                <a:ext cx="633251" cy="659532"/>
              </a:xfrm>
              <a:prstGeom prst="rect">
                <a:avLst/>
              </a:prstGeom>
            </p:spPr>
            <p:txBody>
              <a:bodyPr lIns="34837" tIns="34837" rIns="34837" bIns="34837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sp>
          <p:nvSpPr>
            <p:cNvPr id="27" name="AutoShape 27"/>
            <p:cNvSpPr/>
            <p:nvPr/>
          </p:nvSpPr>
          <p:spPr>
            <a:xfrm flipH="1" flipV="1">
              <a:off x="370598" y="471394"/>
              <a:ext cx="681037" cy="310642"/>
            </a:xfrm>
            <a:prstGeom prst="line">
              <a:avLst/>
            </a:prstGeom>
            <a:ln w="916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AutoShape 28"/>
            <p:cNvSpPr/>
            <p:nvPr/>
          </p:nvSpPr>
          <p:spPr>
            <a:xfrm flipV="1">
              <a:off x="1265098" y="471394"/>
              <a:ext cx="729602" cy="310642"/>
            </a:xfrm>
            <a:prstGeom prst="line">
              <a:avLst/>
            </a:prstGeom>
            <a:ln w="916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AutoShape 29"/>
            <p:cNvSpPr/>
            <p:nvPr/>
          </p:nvSpPr>
          <p:spPr>
            <a:xfrm flipV="1">
              <a:off x="1164267" y="471394"/>
              <a:ext cx="0" cy="310642"/>
            </a:xfrm>
            <a:prstGeom prst="line">
              <a:avLst/>
            </a:prstGeom>
            <a:ln w="916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3124" y="226883"/>
            <a:ext cx="18291124" cy="1036241"/>
            <a:chOff x="0" y="0"/>
            <a:chExt cx="4817415" cy="27291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17415" cy="272919"/>
            </a:xfrm>
            <a:custGeom>
              <a:avLst/>
              <a:gdLst/>
              <a:ahLst/>
              <a:cxnLst/>
              <a:rect l="l" t="t" r="r" b="b"/>
              <a:pathLst>
                <a:path w="4817415" h="272919">
                  <a:moveTo>
                    <a:pt x="0" y="0"/>
                  </a:moveTo>
                  <a:lnTo>
                    <a:pt x="4817415" y="0"/>
                  </a:lnTo>
                  <a:lnTo>
                    <a:pt x="4817415" y="272919"/>
                  </a:lnTo>
                  <a:lnTo>
                    <a:pt x="0" y="272919"/>
                  </a:lnTo>
                  <a:close/>
                </a:path>
              </a:pathLst>
            </a:custGeom>
            <a:gradFill rotWithShape="1">
              <a:gsLst>
                <a:gs pos="0">
                  <a:srgbClr val="5D5D5D">
                    <a:alpha val="100000"/>
                  </a:srgbClr>
                </a:gs>
                <a:gs pos="100000">
                  <a:srgbClr val="EBEBE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4817415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28700" y="226883"/>
            <a:ext cx="3973254" cy="1036241"/>
            <a:chOff x="0" y="0"/>
            <a:chExt cx="1046454" cy="27291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46454" cy="272919"/>
            </a:xfrm>
            <a:custGeom>
              <a:avLst/>
              <a:gdLst/>
              <a:ahLst/>
              <a:cxnLst/>
              <a:rect l="l" t="t" r="r" b="b"/>
              <a:pathLst>
                <a:path w="1046454" h="272919">
                  <a:moveTo>
                    <a:pt x="0" y="0"/>
                  </a:moveTo>
                  <a:lnTo>
                    <a:pt x="1046454" y="0"/>
                  </a:lnTo>
                  <a:lnTo>
                    <a:pt x="1046454" y="272919"/>
                  </a:lnTo>
                  <a:lnTo>
                    <a:pt x="0" y="272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1046454" cy="36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 flipV="1">
            <a:off x="5431904" y="8192077"/>
            <a:ext cx="1767855" cy="21249"/>
          </a:xfrm>
          <a:prstGeom prst="line">
            <a:avLst/>
          </a:prstGeom>
          <a:ln w="57150" cap="rnd">
            <a:solidFill>
              <a:srgbClr val="FF914D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" name="AutoShape 37"/>
          <p:cNvSpPr/>
          <p:nvPr/>
        </p:nvSpPr>
        <p:spPr>
          <a:xfrm>
            <a:off x="2049319" y="8213326"/>
            <a:ext cx="1722513" cy="0"/>
          </a:xfrm>
          <a:prstGeom prst="line">
            <a:avLst/>
          </a:prstGeom>
          <a:ln w="57150" cap="rnd">
            <a:solidFill>
              <a:srgbClr val="FF914D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>
            <a:off x="873741" y="7625537"/>
            <a:ext cx="1175578" cy="1175578"/>
          </a:xfrm>
          <a:custGeom>
            <a:avLst/>
            <a:gdLst/>
            <a:ahLst/>
            <a:cxnLst/>
            <a:rect l="l" t="t" r="r" b="b"/>
            <a:pathLst>
              <a:path w="1175578" h="1175578">
                <a:moveTo>
                  <a:pt x="0" y="0"/>
                </a:moveTo>
                <a:lnTo>
                  <a:pt x="1175578" y="0"/>
                </a:lnTo>
                <a:lnTo>
                  <a:pt x="1175578" y="1175578"/>
                </a:lnTo>
                <a:lnTo>
                  <a:pt x="0" y="1175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9" name="Group 39"/>
          <p:cNvGrpSpPr/>
          <p:nvPr/>
        </p:nvGrpSpPr>
        <p:grpSpPr>
          <a:xfrm>
            <a:off x="3771832" y="7530166"/>
            <a:ext cx="1660073" cy="1367760"/>
            <a:chOff x="0" y="0"/>
            <a:chExt cx="2213430" cy="1823680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960"/>
              <a:ext cx="2213430" cy="1821761"/>
              <a:chOff x="0" y="0"/>
              <a:chExt cx="986508" cy="81194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986508" cy="811944"/>
              </a:xfrm>
              <a:custGeom>
                <a:avLst/>
                <a:gdLst/>
                <a:ahLst/>
                <a:cxnLst/>
                <a:rect l="l" t="t" r="r" b="b"/>
                <a:pathLst>
                  <a:path w="986508" h="811944">
                    <a:moveTo>
                      <a:pt x="69954" y="0"/>
                    </a:moveTo>
                    <a:lnTo>
                      <a:pt x="916554" y="0"/>
                    </a:lnTo>
                    <a:cubicBezTo>
                      <a:pt x="935107" y="0"/>
                      <a:pt x="952900" y="7370"/>
                      <a:pt x="966019" y="20489"/>
                    </a:cubicBezTo>
                    <a:cubicBezTo>
                      <a:pt x="979138" y="33608"/>
                      <a:pt x="986508" y="51401"/>
                      <a:pt x="986508" y="69954"/>
                    </a:cubicBezTo>
                    <a:lnTo>
                      <a:pt x="986508" y="741990"/>
                    </a:lnTo>
                    <a:cubicBezTo>
                      <a:pt x="986508" y="760543"/>
                      <a:pt x="979138" y="778336"/>
                      <a:pt x="966019" y="791455"/>
                    </a:cubicBezTo>
                    <a:cubicBezTo>
                      <a:pt x="952900" y="804574"/>
                      <a:pt x="935107" y="811944"/>
                      <a:pt x="916554" y="811944"/>
                    </a:cubicBezTo>
                    <a:lnTo>
                      <a:pt x="69954" y="811944"/>
                    </a:lnTo>
                    <a:cubicBezTo>
                      <a:pt x="51401" y="811944"/>
                      <a:pt x="33608" y="804574"/>
                      <a:pt x="20489" y="791455"/>
                    </a:cubicBezTo>
                    <a:cubicBezTo>
                      <a:pt x="7370" y="778336"/>
                      <a:pt x="0" y="760543"/>
                      <a:pt x="0" y="741990"/>
                    </a:cubicBezTo>
                    <a:lnTo>
                      <a:pt x="0" y="69954"/>
                    </a:lnTo>
                    <a:cubicBezTo>
                      <a:pt x="0" y="51401"/>
                      <a:pt x="7370" y="33608"/>
                      <a:pt x="20489" y="20489"/>
                    </a:cubicBezTo>
                    <a:cubicBezTo>
                      <a:pt x="33608" y="7370"/>
                      <a:pt x="51401" y="0"/>
                      <a:pt x="6995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50000">
                    <a:srgbClr val="AB9E9E">
                      <a:alpha val="100000"/>
                    </a:srgbClr>
                  </a:gs>
                  <a:gs pos="100000">
                    <a:srgbClr val="747474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95250"/>
                <a:ext cx="986508" cy="907194"/>
              </a:xfrm>
              <a:prstGeom prst="rect">
                <a:avLst/>
              </a:prstGeom>
            </p:spPr>
            <p:txBody>
              <a:bodyPr lIns="22515" tIns="22515" rIns="22515" bIns="22515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480842" y="0"/>
              <a:ext cx="783737" cy="1823680"/>
              <a:chOff x="0" y="0"/>
              <a:chExt cx="349305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34930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349305" h="812800">
                    <a:moveTo>
                      <a:pt x="0" y="0"/>
                    </a:moveTo>
                    <a:lnTo>
                      <a:pt x="349305" y="0"/>
                    </a:lnTo>
                    <a:lnTo>
                      <a:pt x="349305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dash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95250"/>
                <a:ext cx="349305" cy="908050"/>
              </a:xfrm>
              <a:prstGeom prst="rect">
                <a:avLst/>
              </a:prstGeom>
            </p:spPr>
            <p:txBody>
              <a:bodyPr lIns="22515" tIns="22515" rIns="22515" bIns="22515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480842" y="1920"/>
              <a:ext cx="0" cy="1821761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7" name="AutoShape 47"/>
            <p:cNvSpPr/>
            <p:nvPr/>
          </p:nvSpPr>
          <p:spPr>
            <a:xfrm>
              <a:off x="1264578" y="1920"/>
              <a:ext cx="0" cy="1821761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Freeform 48"/>
            <p:cNvSpPr/>
            <p:nvPr/>
          </p:nvSpPr>
          <p:spPr>
            <a:xfrm rot="-5400000">
              <a:off x="541128" y="581218"/>
              <a:ext cx="663163" cy="663163"/>
            </a:xfrm>
            <a:custGeom>
              <a:avLst/>
              <a:gdLst/>
              <a:ahLst/>
              <a:cxnLst/>
              <a:rect l="l" t="t" r="r" b="b"/>
              <a:pathLst>
                <a:path w="663163" h="663163">
                  <a:moveTo>
                    <a:pt x="0" y="0"/>
                  </a:moveTo>
                  <a:lnTo>
                    <a:pt x="663164" y="0"/>
                  </a:lnTo>
                  <a:lnTo>
                    <a:pt x="663164" y="663164"/>
                  </a:lnTo>
                  <a:lnTo>
                    <a:pt x="0" y="663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199759" y="7722041"/>
            <a:ext cx="1773974" cy="940072"/>
            <a:chOff x="0" y="0"/>
            <a:chExt cx="2365298" cy="1253429"/>
          </a:xfrm>
        </p:grpSpPr>
        <p:grpSp>
          <p:nvGrpSpPr>
            <p:cNvPr id="50" name="Group 50"/>
            <p:cNvGrpSpPr/>
            <p:nvPr/>
          </p:nvGrpSpPr>
          <p:grpSpPr>
            <a:xfrm>
              <a:off x="793668" y="782035"/>
              <a:ext cx="741197" cy="471394"/>
              <a:chOff x="0" y="0"/>
              <a:chExt cx="887251" cy="564282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87251" cy="564282"/>
              </a:xfrm>
              <a:custGeom>
                <a:avLst/>
                <a:gdLst/>
                <a:ahLst/>
                <a:cxnLst/>
                <a:rect l="l" t="t" r="r" b="b"/>
                <a:pathLst>
                  <a:path w="887251" h="564282">
                    <a:moveTo>
                      <a:pt x="203200" y="0"/>
                    </a:moveTo>
                    <a:lnTo>
                      <a:pt x="684051" y="0"/>
                    </a:lnTo>
                    <a:lnTo>
                      <a:pt x="887251" y="564282"/>
                    </a:lnTo>
                    <a:lnTo>
                      <a:pt x="0" y="56428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127000" y="-95250"/>
                <a:ext cx="633251" cy="659532"/>
              </a:xfrm>
              <a:prstGeom prst="rect">
                <a:avLst/>
              </a:prstGeom>
            </p:spPr>
            <p:txBody>
              <a:bodyPr lIns="34837" tIns="34837" rIns="34837" bIns="34837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1624101" y="0"/>
              <a:ext cx="741197" cy="471394"/>
              <a:chOff x="0" y="0"/>
              <a:chExt cx="887251" cy="564282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87251" cy="564282"/>
              </a:xfrm>
              <a:custGeom>
                <a:avLst/>
                <a:gdLst/>
                <a:ahLst/>
                <a:cxnLst/>
                <a:rect l="l" t="t" r="r" b="b"/>
                <a:pathLst>
                  <a:path w="887251" h="564282">
                    <a:moveTo>
                      <a:pt x="203200" y="0"/>
                    </a:moveTo>
                    <a:lnTo>
                      <a:pt x="684051" y="0"/>
                    </a:lnTo>
                    <a:lnTo>
                      <a:pt x="887251" y="564282"/>
                    </a:lnTo>
                    <a:lnTo>
                      <a:pt x="0" y="56428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C00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127000" y="-95250"/>
                <a:ext cx="633251" cy="659532"/>
              </a:xfrm>
              <a:prstGeom prst="rect">
                <a:avLst/>
              </a:prstGeom>
            </p:spPr>
            <p:txBody>
              <a:bodyPr lIns="34837" tIns="34837" rIns="34837" bIns="34837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0" y="0"/>
              <a:ext cx="741197" cy="471394"/>
              <a:chOff x="0" y="0"/>
              <a:chExt cx="887251" cy="56428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87251" cy="564282"/>
              </a:xfrm>
              <a:custGeom>
                <a:avLst/>
                <a:gdLst/>
                <a:ahLst/>
                <a:cxnLst/>
                <a:rect l="l" t="t" r="r" b="b"/>
                <a:pathLst>
                  <a:path w="887251" h="564282">
                    <a:moveTo>
                      <a:pt x="203200" y="0"/>
                    </a:moveTo>
                    <a:lnTo>
                      <a:pt x="684051" y="0"/>
                    </a:lnTo>
                    <a:lnTo>
                      <a:pt x="887251" y="564282"/>
                    </a:lnTo>
                    <a:lnTo>
                      <a:pt x="0" y="56428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127000" y="-95250"/>
                <a:ext cx="633251" cy="659532"/>
              </a:xfrm>
              <a:prstGeom prst="rect">
                <a:avLst/>
              </a:prstGeom>
            </p:spPr>
            <p:txBody>
              <a:bodyPr lIns="34837" tIns="34837" rIns="34837" bIns="34837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793668" y="0"/>
              <a:ext cx="741197" cy="471394"/>
              <a:chOff x="0" y="0"/>
              <a:chExt cx="887251" cy="564282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87251" cy="564282"/>
              </a:xfrm>
              <a:custGeom>
                <a:avLst/>
                <a:gdLst/>
                <a:ahLst/>
                <a:cxnLst/>
                <a:rect l="l" t="t" r="r" b="b"/>
                <a:pathLst>
                  <a:path w="887251" h="564282">
                    <a:moveTo>
                      <a:pt x="203200" y="0"/>
                    </a:moveTo>
                    <a:lnTo>
                      <a:pt x="684051" y="0"/>
                    </a:lnTo>
                    <a:lnTo>
                      <a:pt x="887251" y="564282"/>
                    </a:lnTo>
                    <a:lnTo>
                      <a:pt x="0" y="56428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2BFF0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127000" y="-95250"/>
                <a:ext cx="633251" cy="659532"/>
              </a:xfrm>
              <a:prstGeom prst="rect">
                <a:avLst/>
              </a:prstGeom>
            </p:spPr>
            <p:txBody>
              <a:bodyPr lIns="34837" tIns="34837" rIns="34837" bIns="34837" rtlCol="0" anchor="ctr"/>
              <a:lstStyle/>
              <a:p>
                <a:pPr algn="ctr">
                  <a:lnSpc>
                    <a:spcPts val="3259"/>
                  </a:lnSpc>
                </a:pPr>
                <a:endParaRPr/>
              </a:p>
            </p:txBody>
          </p:sp>
        </p:grpSp>
        <p:sp>
          <p:nvSpPr>
            <p:cNvPr id="62" name="AutoShape 62"/>
            <p:cNvSpPr/>
            <p:nvPr/>
          </p:nvSpPr>
          <p:spPr>
            <a:xfrm flipH="1" flipV="1">
              <a:off x="370598" y="471394"/>
              <a:ext cx="681037" cy="310642"/>
            </a:xfrm>
            <a:prstGeom prst="line">
              <a:avLst/>
            </a:prstGeom>
            <a:ln w="916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3" name="AutoShape 63"/>
            <p:cNvSpPr/>
            <p:nvPr/>
          </p:nvSpPr>
          <p:spPr>
            <a:xfrm flipV="1">
              <a:off x="1265098" y="471394"/>
              <a:ext cx="729602" cy="310642"/>
            </a:xfrm>
            <a:prstGeom prst="line">
              <a:avLst/>
            </a:prstGeom>
            <a:ln w="916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4" name="AutoShape 64"/>
            <p:cNvSpPr/>
            <p:nvPr/>
          </p:nvSpPr>
          <p:spPr>
            <a:xfrm flipV="1">
              <a:off x="1164267" y="471394"/>
              <a:ext cx="0" cy="310642"/>
            </a:xfrm>
            <a:prstGeom prst="line">
              <a:avLst/>
            </a:prstGeom>
            <a:ln w="916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5" name="AutoShape 65"/>
          <p:cNvSpPr/>
          <p:nvPr/>
        </p:nvSpPr>
        <p:spPr>
          <a:xfrm>
            <a:off x="8912079" y="4755448"/>
            <a:ext cx="1498436" cy="470036"/>
          </a:xfrm>
          <a:prstGeom prst="line">
            <a:avLst/>
          </a:prstGeom>
          <a:ln w="66675" cap="rnd">
            <a:solidFill>
              <a:srgbClr val="FF914D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6" name="AutoShape 66"/>
          <p:cNvSpPr/>
          <p:nvPr/>
        </p:nvSpPr>
        <p:spPr>
          <a:xfrm flipV="1">
            <a:off x="8973732" y="7588010"/>
            <a:ext cx="1397700" cy="604066"/>
          </a:xfrm>
          <a:prstGeom prst="line">
            <a:avLst/>
          </a:prstGeom>
          <a:ln w="66675" cap="rnd">
            <a:solidFill>
              <a:srgbClr val="FF914D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7" name="Group 67"/>
          <p:cNvGrpSpPr/>
          <p:nvPr/>
        </p:nvGrpSpPr>
        <p:grpSpPr>
          <a:xfrm>
            <a:off x="12425743" y="2515416"/>
            <a:ext cx="5280398" cy="1973746"/>
            <a:chOff x="0" y="0"/>
            <a:chExt cx="1390722" cy="519834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390722" cy="519834"/>
            </a:xfrm>
            <a:custGeom>
              <a:avLst/>
              <a:gdLst/>
              <a:ahLst/>
              <a:cxnLst/>
              <a:rect l="l" t="t" r="r" b="b"/>
              <a:pathLst>
                <a:path w="1390722" h="519834">
                  <a:moveTo>
                    <a:pt x="74774" y="0"/>
                  </a:moveTo>
                  <a:lnTo>
                    <a:pt x="1315948" y="0"/>
                  </a:lnTo>
                  <a:cubicBezTo>
                    <a:pt x="1357244" y="0"/>
                    <a:pt x="1390722" y="33478"/>
                    <a:pt x="1390722" y="74774"/>
                  </a:cubicBezTo>
                  <a:lnTo>
                    <a:pt x="1390722" y="445060"/>
                  </a:lnTo>
                  <a:cubicBezTo>
                    <a:pt x="1390722" y="486357"/>
                    <a:pt x="1357244" y="519834"/>
                    <a:pt x="1315948" y="519834"/>
                  </a:cubicBezTo>
                  <a:lnTo>
                    <a:pt x="74774" y="519834"/>
                  </a:lnTo>
                  <a:cubicBezTo>
                    <a:pt x="33478" y="519834"/>
                    <a:pt x="0" y="486357"/>
                    <a:pt x="0" y="445060"/>
                  </a:cubicBezTo>
                  <a:lnTo>
                    <a:pt x="0" y="74774"/>
                  </a:lnTo>
                  <a:cubicBezTo>
                    <a:pt x="0" y="33478"/>
                    <a:pt x="33478" y="0"/>
                    <a:pt x="747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914D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95250"/>
              <a:ext cx="1390722" cy="615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9"/>
                </a:lnSpc>
              </a:pPr>
              <a:r>
                <a:rPr lang="en-US" sz="2328">
                  <a:solidFill>
                    <a:srgbClr val="000000"/>
                  </a:solidFill>
                  <a:ea typeface="王漢宗顏楷體"/>
                </a:rPr>
                <a:t>在融合過程利用拉普拉斯金字塔與遮罩</a:t>
              </a:r>
            </a:p>
            <a:p>
              <a:pPr algn="ctr">
                <a:lnSpc>
                  <a:spcPts val="3259"/>
                </a:lnSpc>
              </a:pPr>
              <a:r>
                <a:rPr lang="en-US" sz="2328">
                  <a:solidFill>
                    <a:srgbClr val="000000"/>
                  </a:solidFill>
                  <a:ea typeface="王漢宗顏楷體"/>
                </a:rPr>
                <a:t>針對每一層進行融合，</a:t>
              </a:r>
            </a:p>
            <a:p>
              <a:pPr algn="ctr">
                <a:lnSpc>
                  <a:spcPts val="3259"/>
                </a:lnSpc>
              </a:pPr>
              <a:r>
                <a:rPr lang="en-US" sz="2328">
                  <a:solidFill>
                    <a:srgbClr val="000000"/>
                  </a:solidFill>
                  <a:ea typeface="王漢宗顏楷體"/>
                </a:rPr>
                <a:t>使畫面的邊界融合得更加自然。</a:t>
              </a:r>
            </a:p>
          </p:txBody>
        </p:sp>
      </p:grpSp>
      <p:sp>
        <p:nvSpPr>
          <p:cNvPr id="70" name="AutoShape 70"/>
          <p:cNvSpPr/>
          <p:nvPr/>
        </p:nvSpPr>
        <p:spPr>
          <a:xfrm>
            <a:off x="14837351" y="6433126"/>
            <a:ext cx="1329875" cy="0"/>
          </a:xfrm>
          <a:prstGeom prst="line">
            <a:avLst/>
          </a:prstGeom>
          <a:ln w="66675" cap="rnd">
            <a:solidFill>
              <a:srgbClr val="FF914D"/>
            </a:solidFill>
            <a:prstDash val="solid"/>
            <a:headEnd type="oval" w="lg" len="lg"/>
            <a:tailEnd type="triangl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1" name="Freeform 71"/>
          <p:cNvSpPr/>
          <p:nvPr/>
        </p:nvSpPr>
        <p:spPr>
          <a:xfrm>
            <a:off x="16167226" y="5750241"/>
            <a:ext cx="1365769" cy="1365769"/>
          </a:xfrm>
          <a:custGeom>
            <a:avLst/>
            <a:gdLst/>
            <a:ahLst/>
            <a:cxnLst/>
            <a:rect l="l" t="t" r="r" b="b"/>
            <a:pathLst>
              <a:path w="1365769" h="1365769">
                <a:moveTo>
                  <a:pt x="0" y="0"/>
                </a:moveTo>
                <a:lnTo>
                  <a:pt x="1365769" y="0"/>
                </a:lnTo>
                <a:lnTo>
                  <a:pt x="1365769" y="1365769"/>
                </a:lnTo>
                <a:lnTo>
                  <a:pt x="0" y="1365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2" name="Freeform 72"/>
          <p:cNvSpPr/>
          <p:nvPr/>
        </p:nvSpPr>
        <p:spPr>
          <a:xfrm rot="-1662317">
            <a:off x="10854810" y="4001841"/>
            <a:ext cx="1569827" cy="709102"/>
          </a:xfrm>
          <a:custGeom>
            <a:avLst/>
            <a:gdLst/>
            <a:ahLst/>
            <a:cxnLst/>
            <a:rect l="l" t="t" r="r" b="b"/>
            <a:pathLst>
              <a:path w="1569827" h="709102">
                <a:moveTo>
                  <a:pt x="0" y="0"/>
                </a:moveTo>
                <a:lnTo>
                  <a:pt x="1569827" y="0"/>
                </a:lnTo>
                <a:lnTo>
                  <a:pt x="1569827" y="709102"/>
                </a:lnTo>
                <a:lnTo>
                  <a:pt x="0" y="7091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3" name="TextBox 73"/>
          <p:cNvSpPr txBox="1"/>
          <p:nvPr/>
        </p:nvSpPr>
        <p:spPr>
          <a:xfrm>
            <a:off x="1615718" y="222684"/>
            <a:ext cx="2793316" cy="93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5372" spc="-456">
                <a:solidFill>
                  <a:srgbClr val="000000"/>
                </a:solidFill>
                <a:ea typeface="杨任东竹石体"/>
              </a:rPr>
              <a:t>環景融合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-2194311" y="1769449"/>
            <a:ext cx="17518548" cy="62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9"/>
              </a:lnSpc>
              <a:spcBef>
                <a:spcPct val="0"/>
              </a:spcBef>
            </a:pPr>
            <a:r>
              <a:rPr lang="en-US" sz="3628">
                <a:solidFill>
                  <a:srgbClr val="000000"/>
                </a:solidFill>
                <a:ea typeface="杨任东竹石体"/>
              </a:rPr>
              <a:t>利用多頻帶融合演算法讓六台攝影機融合成環景影像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784231" y="5951907"/>
            <a:ext cx="3984552" cy="90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ea typeface="杨任东竹石体"/>
              </a:rPr>
              <a:t>將影像邊界分成三個頻帶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杨任东竹石体"/>
                <a:ea typeface="杨任东竹石体"/>
              </a:rPr>
              <a:t>(R、G、B)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128699" y="6180441"/>
            <a:ext cx="2325858" cy="44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ea typeface="杨任东竹石体"/>
              </a:rPr>
              <a:t>切分影像邊界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-184356" y="5986025"/>
            <a:ext cx="2671294" cy="90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ea typeface="杨任东竹石体"/>
              </a:rPr>
              <a:t>攝影機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ea typeface="杨任东竹石体"/>
              </a:rPr>
              <a:t>原始畫面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18736" y="4403437"/>
            <a:ext cx="505350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杨任东竹石体"/>
              </a:rPr>
              <a:t>1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79043" y="7811988"/>
            <a:ext cx="505350" cy="65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杨任东竹石体"/>
              </a:rPr>
              <a:t>2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5347877" y="7139811"/>
            <a:ext cx="2810676" cy="448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ea typeface="杨任东竹石体"/>
              </a:rPr>
              <a:t>即時影像融合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10213312" y="5134889"/>
            <a:ext cx="4624039" cy="2596474"/>
            <a:chOff x="0" y="0"/>
            <a:chExt cx="6165385" cy="3461966"/>
          </a:xfrm>
        </p:grpSpPr>
        <p:grpSp>
          <p:nvGrpSpPr>
            <p:cNvPr id="82" name="Group 82"/>
            <p:cNvGrpSpPr/>
            <p:nvPr/>
          </p:nvGrpSpPr>
          <p:grpSpPr>
            <a:xfrm>
              <a:off x="0" y="0"/>
              <a:ext cx="6165385" cy="3461966"/>
              <a:chOff x="0" y="0"/>
              <a:chExt cx="1217854" cy="683845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1217854" cy="683845"/>
              </a:xfrm>
              <a:custGeom>
                <a:avLst/>
                <a:gdLst/>
                <a:ahLst/>
                <a:cxnLst/>
                <a:rect l="l" t="t" r="r" b="b"/>
                <a:pathLst>
                  <a:path w="1217854" h="683845">
                    <a:moveTo>
                      <a:pt x="85388" y="0"/>
                    </a:moveTo>
                    <a:lnTo>
                      <a:pt x="1132466" y="0"/>
                    </a:lnTo>
                    <a:cubicBezTo>
                      <a:pt x="1179624" y="0"/>
                      <a:pt x="1217854" y="38230"/>
                      <a:pt x="1217854" y="85388"/>
                    </a:cubicBezTo>
                    <a:lnTo>
                      <a:pt x="1217854" y="598457"/>
                    </a:lnTo>
                    <a:cubicBezTo>
                      <a:pt x="1217854" y="621103"/>
                      <a:pt x="1208858" y="642822"/>
                      <a:pt x="1192844" y="658835"/>
                    </a:cubicBezTo>
                    <a:cubicBezTo>
                      <a:pt x="1176831" y="674849"/>
                      <a:pt x="1155112" y="683845"/>
                      <a:pt x="1132466" y="683845"/>
                    </a:cubicBezTo>
                    <a:lnTo>
                      <a:pt x="85388" y="683845"/>
                    </a:lnTo>
                    <a:cubicBezTo>
                      <a:pt x="38230" y="683845"/>
                      <a:pt x="0" y="645616"/>
                      <a:pt x="0" y="598457"/>
                    </a:cubicBezTo>
                    <a:lnTo>
                      <a:pt x="0" y="85388"/>
                    </a:lnTo>
                    <a:cubicBezTo>
                      <a:pt x="0" y="38230"/>
                      <a:pt x="38230" y="0"/>
                      <a:pt x="8538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66675" cap="rnd">
                <a:solidFill>
                  <a:srgbClr val="FF914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4" name="TextBox 84"/>
              <p:cNvSpPr txBox="1"/>
              <p:nvPr/>
            </p:nvSpPr>
            <p:spPr>
              <a:xfrm>
                <a:off x="0" y="-95250"/>
                <a:ext cx="1217854" cy="7790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2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5" name="Freeform 85"/>
            <p:cNvSpPr/>
            <p:nvPr/>
          </p:nvSpPr>
          <p:spPr>
            <a:xfrm>
              <a:off x="262937" y="43366"/>
              <a:ext cx="2875229" cy="2875229"/>
            </a:xfrm>
            <a:custGeom>
              <a:avLst/>
              <a:gdLst/>
              <a:ahLst/>
              <a:cxnLst/>
              <a:rect l="l" t="t" r="r" b="b"/>
              <a:pathLst>
                <a:path w="2875229" h="2875229">
                  <a:moveTo>
                    <a:pt x="0" y="0"/>
                  </a:moveTo>
                  <a:lnTo>
                    <a:pt x="2875229" y="0"/>
                  </a:lnTo>
                  <a:lnTo>
                    <a:pt x="2875229" y="2875229"/>
                  </a:lnTo>
                  <a:lnTo>
                    <a:pt x="0" y="2875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3082692" y="32655"/>
              <a:ext cx="2875229" cy="2875229"/>
            </a:xfrm>
            <a:custGeom>
              <a:avLst/>
              <a:gdLst/>
              <a:ahLst/>
              <a:cxnLst/>
              <a:rect l="l" t="t" r="r" b="b"/>
              <a:pathLst>
                <a:path w="2875229" h="2875229">
                  <a:moveTo>
                    <a:pt x="0" y="0"/>
                  </a:moveTo>
                  <a:lnTo>
                    <a:pt x="2875229" y="0"/>
                  </a:lnTo>
                  <a:lnTo>
                    <a:pt x="2875229" y="2875229"/>
                  </a:lnTo>
                  <a:lnTo>
                    <a:pt x="0" y="2875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63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318410" y="2692280"/>
              <a:ext cx="2764282" cy="503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杨任东竹石体"/>
                </a:rPr>
                <a:t>高斯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3082692" y="2692280"/>
              <a:ext cx="2764282" cy="50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000000"/>
                  </a:solidFill>
                  <a:ea typeface="杨任东竹石体"/>
                </a:rPr>
                <a:t>拉普拉斯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186</Words>
  <Application>Microsoft Office PowerPoint</Application>
  <PresentationFormat>自訂</PresentationFormat>
  <Paragraphs>97</Paragraphs>
  <Slides>13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Calibri</vt:lpstr>
      <vt:lpstr>Arial</vt:lpstr>
      <vt:lpstr>杨任东竹石体</vt:lpstr>
      <vt:lpstr>王漢宗顏楷體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D2RSR作品簡介</dc:title>
  <cp:lastModifiedBy>丞曜 劉</cp:lastModifiedBy>
  <cp:revision>3</cp:revision>
  <dcterms:created xsi:type="dcterms:W3CDTF">2006-08-16T00:00:00Z</dcterms:created>
  <dcterms:modified xsi:type="dcterms:W3CDTF">2023-11-02T09:48:58Z</dcterms:modified>
  <dc:identifier>DAFy_vFhS7g</dc:identifier>
</cp:coreProperties>
</file>